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62" r:id="rId5"/>
    <p:sldId id="260" r:id="rId6"/>
    <p:sldId id="261" r:id="rId7"/>
    <p:sldId id="263" r:id="rId8"/>
    <p:sldId id="265" r:id="rId9"/>
    <p:sldId id="266" r:id="rId10"/>
    <p:sldId id="267" r:id="rId11"/>
    <p:sldId id="269"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312" r:id="rId38"/>
    <p:sldId id="295" r:id="rId39"/>
    <p:sldId id="296" r:id="rId40"/>
    <p:sldId id="297" r:id="rId41"/>
    <p:sldId id="298" r:id="rId42"/>
    <p:sldId id="299" r:id="rId43"/>
    <p:sldId id="300" r:id="rId44"/>
    <p:sldId id="301" r:id="rId45"/>
    <p:sldId id="302" r:id="rId46"/>
    <p:sldId id="313" r:id="rId47"/>
    <p:sldId id="303" r:id="rId48"/>
    <p:sldId id="304" r:id="rId49"/>
    <p:sldId id="305" r:id="rId50"/>
    <p:sldId id="314" r:id="rId51"/>
    <p:sldId id="315" r:id="rId52"/>
    <p:sldId id="306" r:id="rId53"/>
    <p:sldId id="307" r:id="rId54"/>
    <p:sldId id="308" r:id="rId55"/>
    <p:sldId id="310" r:id="rId56"/>
    <p:sldId id="309" r:id="rId57"/>
    <p:sldId id="311" r:id="rId58"/>
    <p:sldId id="316" r:id="rId59"/>
    <p:sldId id="317" r:id="rId60"/>
    <p:sldId id="318" r:id="rId6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9" autoAdjust="0"/>
    <p:restoredTop sz="94660"/>
  </p:normalViewPr>
  <p:slideViewPr>
    <p:cSldViewPr>
      <p:cViewPr varScale="1">
        <p:scale>
          <a:sx n="66" d="100"/>
          <a:sy n="66" d="100"/>
        </p:scale>
        <p:origin x="1234" y="1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C1F277CA-67BD-46A2-AE0B-D79FE7387636}" type="datetimeFigureOut">
              <a:rPr lang="tr-TR" smtClean="0"/>
              <a:pPr/>
              <a:t>3.6.2018</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620050FC-3283-48A2-ACD2-7706ED74AE9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C1F277CA-67BD-46A2-AE0B-D79FE7387636}" type="datetimeFigureOut">
              <a:rPr lang="tr-TR" smtClean="0"/>
              <a:pPr/>
              <a:t>3.6.2018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20050FC-3283-48A2-ACD2-7706ED74AE9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C1F277CA-67BD-46A2-AE0B-D79FE7387636}" type="datetimeFigureOut">
              <a:rPr lang="tr-TR" smtClean="0"/>
              <a:pPr/>
              <a:t>3.6.2018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20050FC-3283-48A2-ACD2-7706ED74AE9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C1F277CA-67BD-46A2-AE0B-D79FE7387636}" type="datetimeFigureOut">
              <a:rPr lang="tr-TR" smtClean="0"/>
              <a:pPr/>
              <a:t>3.6.2018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20050FC-3283-48A2-ACD2-7706ED74AE91}"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C1F277CA-67BD-46A2-AE0B-D79FE7387636}" type="datetimeFigureOut">
              <a:rPr lang="tr-TR" smtClean="0"/>
              <a:pPr/>
              <a:t>3.6.2018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20050FC-3283-48A2-ACD2-7706ED74AE9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C1F277CA-67BD-46A2-AE0B-D79FE7387636}" type="datetimeFigureOut">
              <a:rPr lang="tr-TR" smtClean="0"/>
              <a:pPr/>
              <a:t>3.6.2018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620050FC-3283-48A2-ACD2-7706ED74AE91}"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C1F277CA-67BD-46A2-AE0B-D79FE7387636}" type="datetimeFigureOut">
              <a:rPr lang="tr-TR" smtClean="0"/>
              <a:pPr/>
              <a:t>3.6.2018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620050FC-3283-48A2-ACD2-7706ED74AE9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C1F277CA-67BD-46A2-AE0B-D79FE7387636}" type="datetimeFigureOut">
              <a:rPr lang="tr-TR" smtClean="0"/>
              <a:pPr/>
              <a:t>3.6.2018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620050FC-3283-48A2-ACD2-7706ED74AE91}"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C1F277CA-67BD-46A2-AE0B-D79FE7387636}" type="datetimeFigureOut">
              <a:rPr lang="tr-TR" smtClean="0"/>
              <a:pPr/>
              <a:t>3.6.2018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620050FC-3283-48A2-ACD2-7706ED74AE9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C1F277CA-67BD-46A2-AE0B-D79FE7387636}" type="datetimeFigureOut">
              <a:rPr lang="tr-TR" smtClean="0"/>
              <a:pPr/>
              <a:t>3.6.2018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620050FC-3283-48A2-ACD2-7706ED74AE9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C1F277CA-67BD-46A2-AE0B-D79FE7387636}" type="datetimeFigureOut">
              <a:rPr lang="tr-TR" smtClean="0"/>
              <a:pPr/>
              <a:t>3.6.2018</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620050FC-3283-48A2-ACD2-7706ED74AE9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1F277CA-67BD-46A2-AE0B-D79FE7387636}" type="datetimeFigureOut">
              <a:rPr lang="tr-TR" smtClean="0"/>
              <a:pPr/>
              <a:t>3.6.2018</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20050FC-3283-48A2-ACD2-7706ED74AE9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2738735"/>
          </a:xfrm>
        </p:spPr>
        <p:txBody>
          <a:bodyPr>
            <a:normAutofit fontScale="90000"/>
          </a:bodyPr>
          <a:lstStyle/>
          <a:p>
            <a:r>
              <a:rPr lang="tr-TR" dirty="0" smtClean="0">
                <a:latin typeface="Times New Roman" pitchFamily="18" charset="0"/>
                <a:cs typeface="Times New Roman" pitchFamily="18" charset="0"/>
              </a:rPr>
              <a:t>7143 SAYILI KANUN KAPSAMINDA GÜMRÜK ALACAKLARININ YAPILANDIRILMASI</a:t>
            </a:r>
            <a:endParaRPr lang="tr-TR"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156176" y="620688"/>
            <a:ext cx="2639797" cy="107908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2132856"/>
            <a:ext cx="8229600" cy="3528392"/>
          </a:xfrm>
        </p:spPr>
        <p:txBody>
          <a:bodyPr>
            <a:normAutofit/>
          </a:bodyPr>
          <a:lstStyle/>
          <a:p>
            <a:pPr algn="ctr"/>
            <a:r>
              <a:rPr lang="tr-TR" sz="2400" b="1" dirty="0" smtClean="0">
                <a:latin typeface="Times New Roman" pitchFamily="18" charset="0"/>
                <a:cs typeface="Times New Roman" pitchFamily="18" charset="0"/>
              </a:rPr>
              <a:t>b) Gümrük Vergileri aslına bağlı olmayan idari para cezaları: </a:t>
            </a:r>
          </a:p>
          <a:p>
            <a:pPr algn="just"/>
            <a:r>
              <a:rPr lang="tr-TR" sz="2400" b="1" dirty="0" smtClean="0">
                <a:latin typeface="Times New Roman" pitchFamily="18" charset="0"/>
                <a:cs typeface="Times New Roman" pitchFamily="18" charset="0"/>
              </a:rPr>
              <a:t>Kanunun  2/2-b maddesindeki düzenleme gereği, tahakkuku kesinleşmiş olup, vadesi geldiği halde ödenmemiş yada ödeme süresi henüz geçmemiş gümrük vergileri aslına bağlı olmayan idari para cezalarının(5326 sayılı Kabahatler Kanununun 14. maddesinde yer alan iştirak hükümlerine göre kesilmiş olanlar dahil),</a:t>
            </a: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156176" y="620688"/>
            <a:ext cx="2639797" cy="107908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15 Grup"/>
          <p:cNvGrpSpPr/>
          <p:nvPr/>
        </p:nvGrpSpPr>
        <p:grpSpPr>
          <a:xfrm>
            <a:off x="2411760" y="1556792"/>
            <a:ext cx="5112568" cy="2808312"/>
            <a:chOff x="1907704" y="836712"/>
            <a:chExt cx="5112568" cy="2808312"/>
          </a:xfrm>
        </p:grpSpPr>
        <p:sp>
          <p:nvSpPr>
            <p:cNvPr id="4" name="3 Yuvarlatılmış Dikdörtgen"/>
            <p:cNvSpPr/>
            <p:nvPr/>
          </p:nvSpPr>
          <p:spPr>
            <a:xfrm>
              <a:off x="1907704" y="836712"/>
              <a:ext cx="5112568" cy="11926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chemeClr val="tx1"/>
                  </a:solidFill>
                  <a:latin typeface="Times New Roman"/>
                  <a:ea typeface="Calibri"/>
                  <a:cs typeface="Times New Roman"/>
                </a:rPr>
                <a:t>% 50'sinin bu Kanunda belirtilen süre ve şekilde tamamen ödenmesi halinde,</a:t>
              </a:r>
            </a:p>
          </p:txBody>
        </p:sp>
        <p:sp>
          <p:nvSpPr>
            <p:cNvPr id="17" name="16 Yuvarlatılmış Dikdörtgen"/>
            <p:cNvSpPr/>
            <p:nvPr/>
          </p:nvSpPr>
          <p:spPr>
            <a:xfrm>
              <a:off x="2195736" y="2636912"/>
              <a:ext cx="4536504" cy="10081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Kalan % 50'sinin tahsilinden vazgeçilir.</a:t>
              </a:r>
            </a:p>
          </p:txBody>
        </p:sp>
        <p:sp>
          <p:nvSpPr>
            <p:cNvPr id="14" name="13 Aşağı Ok"/>
            <p:cNvSpPr/>
            <p:nvPr/>
          </p:nvSpPr>
          <p:spPr>
            <a:xfrm>
              <a:off x="4427984" y="2060848"/>
              <a:ext cx="144016" cy="504056"/>
            </a:xfrm>
            <a:prstGeom prst="downArrow">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pic>
        <p:nvPicPr>
          <p:cNvPr id="6" name="Resim 5"/>
          <p:cNvPicPr>
            <a:picLocks noChangeAspect="1"/>
          </p:cNvPicPr>
          <p:nvPr/>
        </p:nvPicPr>
        <p:blipFill>
          <a:blip r:embed="rId2"/>
          <a:stretch>
            <a:fillRect/>
          </a:stretch>
        </p:blipFill>
        <p:spPr>
          <a:xfrm>
            <a:off x="6204429" y="260648"/>
            <a:ext cx="2639797" cy="107908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1412776"/>
            <a:ext cx="8229600" cy="3744416"/>
          </a:xfrm>
        </p:spPr>
        <p:txBody>
          <a:bodyPr>
            <a:normAutofit/>
          </a:bodyPr>
          <a:lstStyle/>
          <a:p>
            <a:pPr algn="ctr"/>
            <a:r>
              <a:rPr lang="tr-TR" sz="2400" b="1" dirty="0">
                <a:latin typeface="Times New Roman" pitchFamily="18" charset="0"/>
                <a:cs typeface="Times New Roman" pitchFamily="18" charset="0"/>
              </a:rPr>
              <a:t>c</a:t>
            </a:r>
            <a:r>
              <a:rPr lang="tr-TR" sz="2400" b="1" dirty="0" smtClean="0">
                <a:latin typeface="Times New Roman" pitchFamily="18" charset="0"/>
                <a:cs typeface="Times New Roman" pitchFamily="18" charset="0"/>
              </a:rPr>
              <a:t>)Eşyanın Gümrüklenmiş Değerine Bağlı Olarak Kesilmiş İdari Para Cezaları: </a:t>
            </a:r>
          </a:p>
          <a:p>
            <a:pPr algn="just"/>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Kanunun  2/2-c maddesindeki düzenleme gereği, tahakkuku kesinleşmiş olup, </a:t>
            </a:r>
            <a:r>
              <a:rPr lang="tr-TR" sz="2400" b="1" dirty="0">
                <a:latin typeface="Times New Roman" pitchFamily="18" charset="0"/>
                <a:cs typeface="Times New Roman" pitchFamily="18" charset="0"/>
              </a:rPr>
              <a:t>vadesi geldiği halde ödenmemiş </a:t>
            </a:r>
            <a:r>
              <a:rPr lang="tr-TR" sz="2400" b="1" dirty="0" smtClean="0">
                <a:latin typeface="Times New Roman" pitchFamily="18" charset="0"/>
                <a:cs typeface="Times New Roman" pitchFamily="18" charset="0"/>
              </a:rPr>
              <a:t>yada ödeme süresi henüz geçmemiş eşyanın gümrüklenmiş değerine bağlı olarak kesilmiş idari para cezalarının,</a:t>
            </a: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228184" y="116632"/>
            <a:ext cx="2639797" cy="1079086"/>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7 Grup"/>
          <p:cNvGrpSpPr/>
          <p:nvPr/>
        </p:nvGrpSpPr>
        <p:grpSpPr>
          <a:xfrm>
            <a:off x="975269" y="1335047"/>
            <a:ext cx="7128792" cy="720079"/>
            <a:chOff x="1043608" y="836712"/>
            <a:chExt cx="6912768" cy="720080"/>
          </a:xfrm>
        </p:grpSpPr>
        <p:sp>
          <p:nvSpPr>
            <p:cNvPr id="4" name="3 Yuvarlatılmış Dikdörtgen"/>
            <p:cNvSpPr/>
            <p:nvPr/>
          </p:nvSpPr>
          <p:spPr>
            <a:xfrm>
              <a:off x="1691680" y="836712"/>
              <a:ext cx="626469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chemeClr val="tx1"/>
                  </a:solidFill>
                  <a:latin typeface="Times New Roman"/>
                  <a:ea typeface="Calibri"/>
                  <a:cs typeface="Times New Roman"/>
                </a:rPr>
                <a:t>% 30'unun, </a:t>
              </a:r>
              <a:endParaRPr lang="tr-TR" sz="2000" b="1" dirty="0" smtClean="0">
                <a:solidFill>
                  <a:schemeClr val="tx1"/>
                </a:solidFill>
                <a:latin typeface="Times New Roman"/>
                <a:ea typeface="Calibri"/>
              </a:endParaRPr>
            </a:p>
          </p:txBody>
        </p:sp>
        <p:sp>
          <p:nvSpPr>
            <p:cNvPr id="6" name="5 Yuvarlatılmış Dikdörtgen"/>
            <p:cNvSpPr/>
            <p:nvPr/>
          </p:nvSpPr>
          <p:spPr>
            <a:xfrm>
              <a:off x="1043608" y="836712"/>
              <a:ext cx="576064"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7" name="6 Metin kutusu"/>
          <p:cNvSpPr txBox="1"/>
          <p:nvPr/>
        </p:nvSpPr>
        <p:spPr>
          <a:xfrm>
            <a:off x="1124093" y="1470182"/>
            <a:ext cx="340158" cy="662674"/>
          </a:xfrm>
          <a:prstGeom prst="rect">
            <a:avLst/>
          </a:prstGeom>
          <a:noFill/>
        </p:spPr>
        <p:txBody>
          <a:bodyPr wrap="square" rtlCol="0">
            <a:spAutoFit/>
          </a:bodyPr>
          <a:lstStyle/>
          <a:p>
            <a:r>
              <a:rPr lang="tr-TR" sz="2000" b="1" dirty="0" smtClean="0">
                <a:latin typeface="Times New Roman" pitchFamily="18" charset="0"/>
                <a:cs typeface="Times New Roman" pitchFamily="18" charset="0"/>
              </a:rPr>
              <a:t>i)</a:t>
            </a:r>
            <a:endParaRPr lang="tr-TR" sz="2000" b="1" dirty="0">
              <a:latin typeface="Times New Roman" pitchFamily="18" charset="0"/>
              <a:cs typeface="Times New Roman" pitchFamily="18" charset="0"/>
            </a:endParaRPr>
          </a:p>
        </p:txBody>
      </p:sp>
      <p:grpSp>
        <p:nvGrpSpPr>
          <p:cNvPr id="5" name="13 Grup"/>
          <p:cNvGrpSpPr/>
          <p:nvPr/>
        </p:nvGrpSpPr>
        <p:grpSpPr>
          <a:xfrm>
            <a:off x="971600" y="3212976"/>
            <a:ext cx="7128792" cy="864096"/>
            <a:chOff x="1043608" y="1700808"/>
            <a:chExt cx="6984776" cy="864096"/>
          </a:xfrm>
        </p:grpSpPr>
        <p:sp>
          <p:nvSpPr>
            <p:cNvPr id="10" name="9 Yuvarlatılmış Dikdörtgen"/>
            <p:cNvSpPr/>
            <p:nvPr/>
          </p:nvSpPr>
          <p:spPr>
            <a:xfrm>
              <a:off x="1691680" y="1700808"/>
              <a:ext cx="6336704" cy="864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chemeClr val="tx1"/>
                  </a:solidFill>
                  <a:latin typeface="Times New Roman"/>
                  <a:ea typeface="Calibri"/>
                  <a:cs typeface="Times New Roman"/>
                </a:rPr>
                <a:t>Kanunun yayımı tarihine kadar Yİ-ÜFE aylık değişim oranlarına göre hesaplanacak tutarın(vergiler için)</a:t>
              </a:r>
              <a:endParaRPr lang="tr-TR" sz="2000" b="1" dirty="0" smtClean="0">
                <a:solidFill>
                  <a:schemeClr val="tx1"/>
                </a:solidFill>
                <a:latin typeface="Times New Roman"/>
                <a:ea typeface="Calibri"/>
              </a:endParaRPr>
            </a:p>
          </p:txBody>
        </p:sp>
        <p:sp>
          <p:nvSpPr>
            <p:cNvPr id="11" name="10 Yuvarlatılmış Dikdörtgen"/>
            <p:cNvSpPr/>
            <p:nvPr/>
          </p:nvSpPr>
          <p:spPr>
            <a:xfrm>
              <a:off x="1043608" y="1700808"/>
              <a:ext cx="576064"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p>
          </p:txBody>
        </p:sp>
        <p:sp>
          <p:nvSpPr>
            <p:cNvPr id="13" name="12 Metin kutusu"/>
            <p:cNvSpPr txBox="1"/>
            <p:nvPr/>
          </p:nvSpPr>
          <p:spPr>
            <a:xfrm>
              <a:off x="1115616" y="1844824"/>
              <a:ext cx="481222" cy="400110"/>
            </a:xfrm>
            <a:prstGeom prst="rect">
              <a:avLst/>
            </a:prstGeom>
            <a:noFill/>
          </p:spPr>
          <p:txBody>
            <a:bodyPr wrap="none" rtlCol="0">
              <a:spAutoFit/>
            </a:bodyPr>
            <a:lstStyle/>
            <a:p>
              <a:r>
                <a:rPr lang="tr-TR" sz="2000" b="1" dirty="0" err="1" smtClean="0">
                  <a:latin typeface="Times New Roman" pitchFamily="18" charset="0"/>
                  <a:cs typeface="Times New Roman" pitchFamily="18" charset="0"/>
                </a:rPr>
                <a:t>iii</a:t>
              </a:r>
              <a:r>
                <a:rPr lang="tr-TR" sz="2000" b="1" dirty="0" smtClean="0">
                  <a:latin typeface="Times New Roman" pitchFamily="18" charset="0"/>
                  <a:cs typeface="Times New Roman" pitchFamily="18" charset="0"/>
                </a:rPr>
                <a:t>)</a:t>
              </a:r>
              <a:endParaRPr lang="tr-TR" sz="2000" b="1" dirty="0">
                <a:latin typeface="Times New Roman" pitchFamily="18" charset="0"/>
                <a:cs typeface="Times New Roman" pitchFamily="18" charset="0"/>
              </a:endParaRPr>
            </a:p>
          </p:txBody>
        </p:sp>
      </p:grpSp>
      <p:sp>
        <p:nvSpPr>
          <p:cNvPr id="17" name="16 Yuvarlatılmış Dikdörtgen"/>
          <p:cNvSpPr/>
          <p:nvPr/>
        </p:nvSpPr>
        <p:spPr>
          <a:xfrm>
            <a:off x="1115616" y="4365104"/>
            <a:ext cx="6984776" cy="10081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Bu Kanunda belirtilen süre ve şekilde tamamen ödenmesi halinde, </a:t>
            </a:r>
            <a:endParaRPr lang="tr-TR" sz="2000" b="1" dirty="0" smtClean="0">
              <a:solidFill>
                <a:schemeClr val="tx1"/>
              </a:solidFill>
              <a:latin typeface="Times New Roman"/>
              <a:ea typeface="Calibri"/>
            </a:endParaRPr>
          </a:p>
        </p:txBody>
      </p:sp>
      <p:grpSp>
        <p:nvGrpSpPr>
          <p:cNvPr id="14" name="13 Grup"/>
          <p:cNvGrpSpPr/>
          <p:nvPr/>
        </p:nvGrpSpPr>
        <p:grpSpPr>
          <a:xfrm>
            <a:off x="971600" y="2276872"/>
            <a:ext cx="7128792" cy="720080"/>
            <a:chOff x="1043608" y="1700808"/>
            <a:chExt cx="6984776" cy="720080"/>
          </a:xfrm>
        </p:grpSpPr>
        <p:sp>
          <p:nvSpPr>
            <p:cNvPr id="16" name="15 Yuvarlatılmış Dikdörtgen"/>
            <p:cNvSpPr/>
            <p:nvPr/>
          </p:nvSpPr>
          <p:spPr>
            <a:xfrm>
              <a:off x="1691680" y="1700808"/>
              <a:ext cx="6336704"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chemeClr val="tx1"/>
                  </a:solidFill>
                  <a:latin typeface="Times New Roman"/>
                  <a:ea typeface="Calibri"/>
                  <a:cs typeface="Times New Roman"/>
                </a:rPr>
                <a:t>varsa gümrük vergileri aslının tamamının,</a:t>
              </a:r>
              <a:endParaRPr lang="tr-TR" sz="2000" b="1" dirty="0" smtClean="0">
                <a:solidFill>
                  <a:schemeClr val="tx1"/>
                </a:solidFill>
                <a:latin typeface="Times New Roman"/>
                <a:ea typeface="Calibri"/>
              </a:endParaRPr>
            </a:p>
          </p:txBody>
        </p:sp>
        <p:sp>
          <p:nvSpPr>
            <p:cNvPr id="18" name="17 Yuvarlatılmış Dikdörtgen"/>
            <p:cNvSpPr/>
            <p:nvPr/>
          </p:nvSpPr>
          <p:spPr>
            <a:xfrm>
              <a:off x="1043608" y="1700808"/>
              <a:ext cx="576064"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p>
          </p:txBody>
        </p:sp>
        <p:sp>
          <p:nvSpPr>
            <p:cNvPr id="19" name="18 Metin kutusu"/>
            <p:cNvSpPr txBox="1"/>
            <p:nvPr/>
          </p:nvSpPr>
          <p:spPr>
            <a:xfrm>
              <a:off x="1115616" y="1844824"/>
              <a:ext cx="410690" cy="400110"/>
            </a:xfrm>
            <a:prstGeom prst="rect">
              <a:avLst/>
            </a:prstGeom>
            <a:noFill/>
          </p:spPr>
          <p:txBody>
            <a:bodyPr wrap="none" rtlCol="0">
              <a:spAutoFit/>
            </a:bodyPr>
            <a:lstStyle/>
            <a:p>
              <a:r>
                <a:rPr lang="tr-TR" sz="2000" b="1" dirty="0" err="1" smtClean="0">
                  <a:latin typeface="Times New Roman" pitchFamily="18" charset="0"/>
                  <a:cs typeface="Times New Roman" pitchFamily="18" charset="0"/>
                </a:rPr>
                <a:t>ii</a:t>
              </a:r>
              <a:r>
                <a:rPr lang="tr-TR" sz="2000" b="1" dirty="0" smtClean="0">
                  <a:latin typeface="Times New Roman" pitchFamily="18" charset="0"/>
                  <a:cs typeface="Times New Roman" pitchFamily="18" charset="0"/>
                </a:rPr>
                <a:t>)</a:t>
              </a:r>
              <a:endParaRPr lang="tr-TR" sz="2000" b="1" dirty="0">
                <a:latin typeface="Times New Roman" pitchFamily="18" charset="0"/>
                <a:cs typeface="Times New Roman" pitchFamily="18" charset="0"/>
              </a:endParaRPr>
            </a:p>
          </p:txBody>
        </p:sp>
      </p:grpSp>
      <p:pic>
        <p:nvPicPr>
          <p:cNvPr id="15" name="Resim 14"/>
          <p:cNvPicPr>
            <a:picLocks noChangeAspect="1"/>
          </p:cNvPicPr>
          <p:nvPr/>
        </p:nvPicPr>
        <p:blipFill>
          <a:blip r:embed="rId2"/>
          <a:stretch>
            <a:fillRect/>
          </a:stretch>
        </p:blipFill>
        <p:spPr>
          <a:xfrm>
            <a:off x="6228184" y="16960"/>
            <a:ext cx="2639797" cy="107908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76672"/>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4" name="3 Yuvarlatılmış Dikdörtgen"/>
          <p:cNvSpPr/>
          <p:nvPr/>
        </p:nvSpPr>
        <p:spPr>
          <a:xfrm>
            <a:off x="539552" y="476672"/>
            <a:ext cx="3816424"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latin typeface="Times New Roman"/>
                <a:ea typeface="Calibri"/>
                <a:cs typeface="Times New Roman"/>
              </a:rPr>
              <a:t>Cezanın kalan % 70’i ile</a:t>
            </a:r>
            <a:endParaRPr lang="tr-TR" sz="2400" b="1" dirty="0">
              <a:solidFill>
                <a:schemeClr val="tx1"/>
              </a:solidFill>
            </a:endParaRPr>
          </a:p>
        </p:txBody>
      </p:sp>
      <p:sp>
        <p:nvSpPr>
          <p:cNvPr id="5" name="4 Yuvarlatılmış Dikdörtgen"/>
          <p:cNvSpPr/>
          <p:nvPr/>
        </p:nvSpPr>
        <p:spPr>
          <a:xfrm>
            <a:off x="3059832" y="1340768"/>
            <a:ext cx="1872208"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Alacak aslına bağlı Faiz,</a:t>
            </a:r>
            <a:endParaRPr lang="tr-TR" sz="2000" b="1" dirty="0">
              <a:solidFill>
                <a:schemeClr val="tx1"/>
              </a:solidFill>
            </a:endParaRPr>
          </a:p>
        </p:txBody>
      </p:sp>
      <p:sp>
        <p:nvSpPr>
          <p:cNvPr id="6" name="5 Yuvarlatılmış Dikdörtgen"/>
          <p:cNvSpPr/>
          <p:nvPr/>
        </p:nvSpPr>
        <p:spPr>
          <a:xfrm>
            <a:off x="3347864" y="2060848"/>
            <a:ext cx="2664296"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gecikme faizi,</a:t>
            </a:r>
            <a:endParaRPr lang="tr-TR" sz="2000" b="1" dirty="0">
              <a:solidFill>
                <a:schemeClr val="tx1"/>
              </a:solidFill>
            </a:endParaRPr>
          </a:p>
        </p:txBody>
      </p:sp>
      <p:sp>
        <p:nvSpPr>
          <p:cNvPr id="7" name="6 Yuvarlatılmış Dikdörtgen"/>
          <p:cNvSpPr/>
          <p:nvPr/>
        </p:nvSpPr>
        <p:spPr>
          <a:xfrm>
            <a:off x="3563888" y="2780928"/>
            <a:ext cx="360040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gecikme zammı</a:t>
            </a:r>
            <a:endParaRPr lang="tr-TR" sz="2000" b="1" dirty="0">
              <a:solidFill>
                <a:schemeClr val="tx1"/>
              </a:solidFill>
            </a:endParaRPr>
          </a:p>
        </p:txBody>
      </p:sp>
      <p:sp>
        <p:nvSpPr>
          <p:cNvPr id="8" name="7 Yuvarlatılmış Dikdörtgen"/>
          <p:cNvSpPr/>
          <p:nvPr/>
        </p:nvSpPr>
        <p:spPr>
          <a:xfrm>
            <a:off x="3779912" y="3501008"/>
            <a:ext cx="4248472"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pitchFamily="18" charset="0"/>
                <a:cs typeface="Times New Roman" pitchFamily="18" charset="0"/>
              </a:rPr>
              <a:t>Gibi fer'i </a:t>
            </a:r>
            <a:r>
              <a:rPr lang="tr-TR" sz="2000" b="1" dirty="0">
                <a:solidFill>
                  <a:schemeClr val="tx1"/>
                </a:solidFill>
                <a:latin typeface="Times New Roman" pitchFamily="18" charset="0"/>
                <a:cs typeface="Times New Roman" pitchFamily="18" charset="0"/>
              </a:rPr>
              <a:t>amme </a:t>
            </a:r>
            <a:r>
              <a:rPr lang="tr-TR" sz="2000" b="1" dirty="0" smtClean="0">
                <a:solidFill>
                  <a:schemeClr val="tx1"/>
                </a:solidFill>
                <a:latin typeface="Times New Roman" pitchFamily="18" charset="0"/>
                <a:cs typeface="Times New Roman" pitchFamily="18" charset="0"/>
              </a:rPr>
              <a:t>alacaklarının</a:t>
            </a:r>
            <a:endParaRPr lang="tr-TR" sz="2000" b="1" dirty="0">
              <a:solidFill>
                <a:schemeClr val="tx1"/>
              </a:solidFill>
              <a:latin typeface="Times New Roman" pitchFamily="18" charset="0"/>
              <a:cs typeface="Times New Roman" pitchFamily="18" charset="0"/>
            </a:endParaRPr>
          </a:p>
        </p:txBody>
      </p:sp>
      <p:sp>
        <p:nvSpPr>
          <p:cNvPr id="11" name="10 Yuvarlatılmış Dikdörtgen"/>
          <p:cNvSpPr/>
          <p:nvPr/>
        </p:nvSpPr>
        <p:spPr>
          <a:xfrm>
            <a:off x="2483768" y="4581128"/>
            <a:ext cx="6048672"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u="sng" dirty="0" smtClean="0">
                <a:solidFill>
                  <a:schemeClr val="tx1"/>
                </a:solidFill>
                <a:latin typeface="Times New Roman" pitchFamily="18" charset="0"/>
                <a:cs typeface="Times New Roman" pitchFamily="18" charset="0"/>
              </a:rPr>
              <a:t>Tamamının tahsilinden vazgeçilir.</a:t>
            </a:r>
            <a:endParaRPr lang="tr-TR" sz="2400" dirty="0"/>
          </a:p>
        </p:txBody>
      </p:sp>
      <p:pic>
        <p:nvPicPr>
          <p:cNvPr id="9" name="Resim 8"/>
          <p:cNvPicPr>
            <a:picLocks noChangeAspect="1"/>
          </p:cNvPicPr>
          <p:nvPr/>
        </p:nvPicPr>
        <p:blipFill>
          <a:blip r:embed="rId2"/>
          <a:stretch>
            <a:fillRect/>
          </a:stretch>
        </p:blipFill>
        <p:spPr>
          <a:xfrm>
            <a:off x="6300192" y="-62871"/>
            <a:ext cx="2639797" cy="107908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2060848"/>
            <a:ext cx="8229600" cy="2578291"/>
          </a:xfrm>
        </p:spPr>
        <p:txBody>
          <a:bodyPr>
            <a:normAutofit/>
          </a:bodyPr>
          <a:lstStyle/>
          <a:p>
            <a:pPr algn="ctr"/>
            <a:r>
              <a:rPr lang="tr-TR" sz="2400" b="1" dirty="0">
                <a:latin typeface="Times New Roman" pitchFamily="18" charset="0"/>
                <a:cs typeface="Times New Roman" pitchFamily="18" charset="0"/>
              </a:rPr>
              <a:t>d</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İhtirazi</a:t>
            </a:r>
            <a:r>
              <a:rPr lang="tr-TR" sz="2400" b="1" dirty="0" smtClean="0">
                <a:latin typeface="Times New Roman" pitchFamily="18" charset="0"/>
                <a:cs typeface="Times New Roman" pitchFamily="18" charset="0"/>
              </a:rPr>
              <a:t> kayıtla verilen beyannameler bakımından </a:t>
            </a:r>
          </a:p>
          <a:p>
            <a:pPr algn="ctr"/>
            <a:r>
              <a:rPr lang="tr-TR" sz="2400" b="1" dirty="0" smtClean="0">
                <a:latin typeface="Times New Roman" pitchFamily="18" charset="0"/>
                <a:cs typeface="Times New Roman" pitchFamily="18" charset="0"/>
              </a:rPr>
              <a:t>(Madde 2/3); </a:t>
            </a:r>
          </a:p>
          <a:p>
            <a:pPr algn="just"/>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Kanunun  2/2-a maddesindeki hükümlere göre göre (</a:t>
            </a:r>
            <a:r>
              <a:rPr lang="tr-TR" sz="2400" b="1" i="1" dirty="0" smtClean="0">
                <a:latin typeface="Times New Roman" pitchFamily="18" charset="0"/>
                <a:cs typeface="Times New Roman" pitchFamily="18" charset="0"/>
              </a:rPr>
              <a:t>kesinleşmiş alacaklar kapsamında</a:t>
            </a:r>
            <a:r>
              <a:rPr lang="tr-TR" sz="2400" b="1" dirty="0" smtClean="0">
                <a:latin typeface="Times New Roman" pitchFamily="18" charset="0"/>
                <a:cs typeface="Times New Roman" pitchFamily="18" charset="0"/>
              </a:rPr>
              <a:t>) işlem yapılacaktır.</a:t>
            </a:r>
          </a:p>
          <a:p>
            <a:pPr algn="just"/>
            <a:endParaRPr lang="tr-TR" sz="2400" b="1" dirty="0" smtClean="0">
              <a:latin typeface="Times New Roman" pitchFamily="18" charset="0"/>
              <a:cs typeface="Times New Roman" pitchFamily="18" charset="0"/>
            </a:endParaRP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228184" y="332656"/>
            <a:ext cx="2639797" cy="107908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1196752"/>
            <a:ext cx="8229600" cy="4536504"/>
          </a:xfrm>
        </p:spPr>
        <p:txBody>
          <a:bodyPr>
            <a:normAutofit/>
          </a:bodyPr>
          <a:lstStyle/>
          <a:p>
            <a:pPr algn="ctr"/>
            <a:r>
              <a:rPr lang="tr-TR" sz="2400" b="1" dirty="0">
                <a:latin typeface="Times New Roman" pitchFamily="18" charset="0"/>
                <a:cs typeface="Times New Roman" pitchFamily="18" charset="0"/>
              </a:rPr>
              <a:t>e</a:t>
            </a:r>
            <a:r>
              <a:rPr lang="tr-TR" sz="2400" b="1" dirty="0" smtClean="0">
                <a:latin typeface="Times New Roman" pitchFamily="18" charset="0"/>
                <a:cs typeface="Times New Roman" pitchFamily="18" charset="0"/>
              </a:rPr>
              <a:t>) Kesinleşmiş ancak yükümlüye bu Kanunun yayımı tarihi itibarıyla tebliğ edilememiş alacaklar bakımından </a:t>
            </a:r>
          </a:p>
          <a:p>
            <a:pPr algn="ctr"/>
            <a:r>
              <a:rPr lang="tr-TR" sz="2400" b="1" dirty="0" smtClean="0">
                <a:latin typeface="Times New Roman" pitchFamily="18" charset="0"/>
                <a:cs typeface="Times New Roman" pitchFamily="18" charset="0"/>
              </a:rPr>
              <a:t>(Madde 2/5);</a:t>
            </a:r>
          </a:p>
          <a:p>
            <a:pPr algn="ctr"/>
            <a:endParaRPr lang="tr-TR" sz="2400" b="1" dirty="0" smtClean="0">
              <a:latin typeface="Times New Roman" pitchFamily="18" charset="0"/>
              <a:cs typeface="Times New Roman" pitchFamily="18" charset="0"/>
            </a:endParaRPr>
          </a:p>
          <a:p>
            <a:pPr algn="just"/>
            <a:r>
              <a:rPr lang="tr-TR" sz="2200" b="1" dirty="0" smtClean="0">
                <a:latin typeface="Times New Roman" pitchFamily="18" charset="0"/>
                <a:cs typeface="Times New Roman" pitchFamily="18" charset="0"/>
              </a:rPr>
              <a:t>Bu Kanunun kapsadığı dönemlere ilişkin olup bu Kanunun yayımı tarihi itibarıyla yargı kararı ile kesinleştiği hâlde;</a:t>
            </a:r>
          </a:p>
          <a:p>
            <a:pPr algn="just"/>
            <a:endParaRPr lang="tr-TR" sz="2200" b="1" dirty="0" smtClean="0">
              <a:latin typeface="Times New Roman" pitchFamily="18" charset="0"/>
              <a:cs typeface="Times New Roman" pitchFamily="18" charset="0"/>
            </a:endParaRPr>
          </a:p>
          <a:p>
            <a:pPr algn="just"/>
            <a:r>
              <a:rPr lang="tr-TR" sz="2200" b="1" dirty="0" smtClean="0">
                <a:latin typeface="Times New Roman" pitchFamily="18" charset="0"/>
                <a:cs typeface="Times New Roman" pitchFamily="18" charset="0"/>
              </a:rPr>
              <a:t>mükellefe ödemeye yönelik tebligatın yapılmadığı alacaklar için mükelleflerce bu Kanunda öngörülen süre ve şekilde başvuruda bulunulması koşuluyla bu alacaklar da bu madde kapsamında yapılandırılır. </a:t>
            </a:r>
          </a:p>
          <a:p>
            <a:pPr algn="just"/>
            <a:endParaRPr lang="tr-TR" sz="2400" b="1" dirty="0" smtClean="0">
              <a:latin typeface="Times New Roman" pitchFamily="18" charset="0"/>
              <a:cs typeface="Times New Roman" pitchFamily="18" charset="0"/>
            </a:endParaRP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155291" y="91397"/>
            <a:ext cx="2639797" cy="107908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836712"/>
            <a:ext cx="8229600" cy="4896544"/>
          </a:xfrm>
        </p:spPr>
        <p:txBody>
          <a:bodyPr>
            <a:normAutofit/>
          </a:bodyPr>
          <a:lstStyle/>
          <a:p>
            <a:pPr algn="ctr"/>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Bu hüküm kapsamına giren alacaklar için ayrıca tebligat yapılmaz ve alacakların vade tarihi olarak,</a:t>
            </a:r>
          </a:p>
          <a:p>
            <a:pPr algn="just"/>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Kanunun yayımı tarihi kabul edilir(18.05.2018). </a:t>
            </a:r>
          </a:p>
          <a:p>
            <a:pPr algn="just">
              <a:buNone/>
            </a:pPr>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Bu kapsamda yapılandırılan tutarların bu Kanunda öngörülen süre ve şekilde ödenmemesi hâlinde de vade tarihinde değişiklik yapılmaz.</a:t>
            </a:r>
          </a:p>
          <a:p>
            <a:pPr algn="just"/>
            <a:endParaRPr lang="tr-TR" sz="2400" b="1" dirty="0" smtClean="0">
              <a:latin typeface="Times New Roman" pitchFamily="18" charset="0"/>
              <a:cs typeface="Times New Roman" pitchFamily="18" charset="0"/>
            </a:endParaRP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098642" y="44624"/>
            <a:ext cx="2639797" cy="107908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3284984"/>
            <a:ext cx="8229600" cy="2434275"/>
          </a:xfrm>
        </p:spPr>
        <p:txBody>
          <a:bodyPr>
            <a:normAutofit/>
          </a:bodyPr>
          <a:lstStyle/>
          <a:p>
            <a:pPr algn="just"/>
            <a:r>
              <a:rPr lang="tr-TR" sz="2400" b="1" dirty="0" smtClean="0">
                <a:latin typeface="Times New Roman"/>
                <a:ea typeface="Calibri"/>
                <a:cs typeface="Times New Roman"/>
              </a:rPr>
              <a:t>Bu Kanunun yayımı tarihi itibarıyla ilk derece yargı mercileri nezdinde dava açılmış ya da dava açma süresi henüz geçmemiş olan gümrük vergilerine ilişkin tahakkuklar bakımından(Madde 3/1);</a:t>
            </a:r>
            <a:endParaRPr lang="tr-TR" sz="2400" b="1" dirty="0" smtClean="0">
              <a:latin typeface="Times New Roman"/>
              <a:ea typeface="Calibri"/>
            </a:endParaRPr>
          </a:p>
          <a:p>
            <a:endParaRPr lang="tr-TR" sz="2400" b="1" dirty="0"/>
          </a:p>
        </p:txBody>
      </p:sp>
      <p:sp>
        <p:nvSpPr>
          <p:cNvPr id="3" name="2 Başlık"/>
          <p:cNvSpPr>
            <a:spLocks noGrp="1"/>
          </p:cNvSpPr>
          <p:nvPr>
            <p:ph type="title"/>
          </p:nvPr>
        </p:nvSpPr>
        <p:spPr>
          <a:xfrm>
            <a:off x="395536" y="1268760"/>
            <a:ext cx="8229600" cy="1143000"/>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tr-TR" sz="3200" dirty="0" smtClean="0">
                <a:latin typeface="Times New Roman" pitchFamily="18" charset="0"/>
                <a:cs typeface="Times New Roman" pitchFamily="18" charset="0"/>
              </a:rPr>
              <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C) KESİNLEŞMEMİŞ GÜMRÜK VERGİLERİ (Madde 3)</a:t>
            </a:r>
            <a:br>
              <a:rPr lang="tr-TR" sz="3200" dirty="0" smtClean="0">
                <a:latin typeface="Times New Roman" pitchFamily="18" charset="0"/>
                <a:cs typeface="Times New Roman" pitchFamily="18" charset="0"/>
              </a:rPr>
            </a:br>
            <a:endParaRPr lang="tr-TR" sz="3200" dirty="0">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6228184" y="116632"/>
            <a:ext cx="2639797" cy="107908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1772816"/>
            <a:ext cx="8229600" cy="2866323"/>
          </a:xfrm>
        </p:spPr>
        <p:txBody>
          <a:bodyPr>
            <a:normAutofit/>
          </a:bodyPr>
          <a:lstStyle/>
          <a:p>
            <a:pPr algn="just"/>
            <a:r>
              <a:rPr lang="tr-TR" sz="2400" b="1" dirty="0" smtClean="0">
                <a:latin typeface="Times New Roman" pitchFamily="18" charset="0"/>
                <a:cs typeface="Times New Roman" pitchFamily="18" charset="0"/>
              </a:rPr>
              <a:t>a) Gümrük Vergileri: Kanunun 3/1. maddesindeki düzenleme gereği, Kanunun yayımı tarihi itibarıyla ilk derece yargı mercileri nezdinde dava açılmış ya da dava açma süresi henüz geçmemiş olan </a:t>
            </a:r>
            <a:r>
              <a:rPr lang="tr-TR" sz="2400" b="1" dirty="0" smtClean="0">
                <a:solidFill>
                  <a:srgbClr val="FF0000"/>
                </a:solidFill>
                <a:latin typeface="Times New Roman" pitchFamily="18" charset="0"/>
                <a:cs typeface="Times New Roman" pitchFamily="18" charset="0"/>
              </a:rPr>
              <a:t>gümrük vergilerine ilişkin tahakkuklarda; </a:t>
            </a:r>
            <a:endParaRPr lang="tr-TR" sz="2400" b="1" dirty="0">
              <a:solidFill>
                <a:srgbClr val="FF0000"/>
              </a:solidFill>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129355" y="260648"/>
            <a:ext cx="2639797" cy="107908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556792"/>
            <a:ext cx="8229600" cy="864096"/>
          </a:xfrm>
        </p:spPr>
        <p:txBody>
          <a:bodyPr>
            <a:normAutofit fontScale="90000"/>
          </a:bodyPr>
          <a:lstStyle/>
          <a:p>
            <a:pPr algn="ctr"/>
            <a:r>
              <a:rPr lang="tr-TR" sz="3200" dirty="0" smtClean="0">
                <a:latin typeface="Times New Roman" pitchFamily="18" charset="0"/>
                <a:cs typeface="Times New Roman" pitchFamily="18" charset="0"/>
              </a:rPr>
              <a:t>ÜZERİNDE DEĞERLENDİRME YAPILAN ALANLAR</a:t>
            </a:r>
            <a:endParaRPr lang="tr-TR" sz="3200"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extLst>
              <p:ext uri="{D42A27DB-BD31-4B8C-83A1-F6EECF244321}">
                <p14:modId xmlns:p14="http://schemas.microsoft.com/office/powerpoint/2010/main" val="4149997715"/>
              </p:ext>
            </p:extLst>
          </p:nvPr>
        </p:nvGraphicFramePr>
        <p:xfrm>
          <a:off x="457200" y="2636914"/>
          <a:ext cx="8229600" cy="3168350"/>
        </p:xfrm>
        <a:graphic>
          <a:graphicData uri="http://schemas.openxmlformats.org/drawingml/2006/table">
            <a:tbl>
              <a:tblPr firstRow="1" bandRow="1">
                <a:tableStyleId>{5940675A-B579-460E-94D1-54222C63F5DA}</a:tableStyleId>
              </a:tblPr>
              <a:tblGrid>
                <a:gridCol w="586408"/>
                <a:gridCol w="6192688"/>
                <a:gridCol w="1450504"/>
              </a:tblGrid>
              <a:tr h="743593">
                <a:tc>
                  <a:txBody>
                    <a:bodyPr/>
                    <a:lstStyle/>
                    <a:p>
                      <a:r>
                        <a:rPr lang="tr-TR" sz="2000" b="1" dirty="0" smtClean="0">
                          <a:latin typeface="Times New Roman" pitchFamily="18" charset="0"/>
                          <a:cs typeface="Times New Roman" pitchFamily="18" charset="0"/>
                        </a:rPr>
                        <a:t>A)</a:t>
                      </a:r>
                      <a:endParaRPr lang="tr-TR" sz="2000" b="1" dirty="0">
                        <a:latin typeface="Times New Roman" pitchFamily="18" charset="0"/>
                        <a:cs typeface="Times New Roman" pitchFamily="18" charset="0"/>
                      </a:endParaRPr>
                    </a:p>
                  </a:txBody>
                  <a:tcPr/>
                </a:tc>
                <a:tc>
                  <a:txBody>
                    <a:bodyPr/>
                    <a:lstStyle/>
                    <a:p>
                      <a:r>
                        <a:rPr kumimoji="0" lang="tr-TR" sz="2000" b="1" kern="1200" dirty="0" smtClean="0">
                          <a:solidFill>
                            <a:schemeClr val="tx1"/>
                          </a:solidFill>
                          <a:latin typeface="Times New Roman" pitchFamily="18" charset="0"/>
                          <a:ea typeface="+mn-ea"/>
                          <a:cs typeface="Times New Roman" pitchFamily="18" charset="0"/>
                        </a:rPr>
                        <a:t>GÜMRÜK VERGİLERİ VE CEZALAR YÖNÜNDEN KAPSAMI</a:t>
                      </a:r>
                      <a:endParaRPr lang="tr-TR" sz="2000" dirty="0">
                        <a:latin typeface="Times New Roman" pitchFamily="18" charset="0"/>
                        <a:cs typeface="Times New Roman" pitchFamily="18" charset="0"/>
                      </a:endParaRPr>
                    </a:p>
                  </a:txBody>
                  <a:tcPr/>
                </a:tc>
                <a:tc>
                  <a:txBody>
                    <a:bodyPr/>
                    <a:lstStyle/>
                    <a:p>
                      <a:pPr algn="ctr"/>
                      <a:r>
                        <a:rPr lang="tr-TR" sz="2000" b="1" dirty="0" smtClean="0">
                          <a:latin typeface="Times New Roman" pitchFamily="18" charset="0"/>
                          <a:cs typeface="Times New Roman" pitchFamily="18" charset="0"/>
                        </a:rPr>
                        <a:t>Madde</a:t>
                      </a:r>
                      <a:r>
                        <a:rPr lang="tr-TR" sz="2000" b="1" baseline="0" dirty="0" smtClean="0">
                          <a:latin typeface="Times New Roman" pitchFamily="18" charset="0"/>
                          <a:cs typeface="Times New Roman" pitchFamily="18" charset="0"/>
                        </a:rPr>
                        <a:t> 1</a:t>
                      </a:r>
                      <a:endParaRPr lang="tr-TR" sz="2000" b="1" dirty="0">
                        <a:latin typeface="Times New Roman" pitchFamily="18" charset="0"/>
                        <a:cs typeface="Times New Roman" pitchFamily="18" charset="0"/>
                      </a:endParaRPr>
                    </a:p>
                  </a:txBody>
                  <a:tcPr/>
                </a:tc>
              </a:tr>
              <a:tr h="420291">
                <a:tc>
                  <a:txBody>
                    <a:bodyPr/>
                    <a:lstStyle/>
                    <a:p>
                      <a:r>
                        <a:rPr lang="tr-TR" sz="2000" b="1" dirty="0" smtClean="0">
                          <a:latin typeface="Times New Roman" pitchFamily="18" charset="0"/>
                          <a:cs typeface="Times New Roman" pitchFamily="18" charset="0"/>
                        </a:rPr>
                        <a:t>B)</a:t>
                      </a:r>
                      <a:endParaRPr lang="tr-TR"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latin typeface="Times New Roman" pitchFamily="18" charset="0"/>
                          <a:cs typeface="Times New Roman" pitchFamily="18" charset="0"/>
                        </a:rPr>
                        <a:t>KESİNLEŞMİŞ  GÜMRÜ</a:t>
                      </a:r>
                      <a:r>
                        <a:rPr lang="tr-TR" sz="2000" b="1" baseline="0" dirty="0" smtClean="0">
                          <a:latin typeface="Times New Roman" pitchFamily="18" charset="0"/>
                          <a:cs typeface="Times New Roman" pitchFamily="18" charset="0"/>
                        </a:rPr>
                        <a:t>K VERGİLERİ</a:t>
                      </a:r>
                      <a:endParaRPr lang="tr-TR" sz="2000" b="1" dirty="0">
                        <a:latin typeface="Times New Roman" pitchFamily="18" charset="0"/>
                        <a:cs typeface="Times New Roman" pitchFamily="18" charset="0"/>
                      </a:endParaRPr>
                    </a:p>
                  </a:txBody>
                  <a:tcPr/>
                </a:tc>
                <a:tc>
                  <a:txBody>
                    <a:bodyPr/>
                    <a:lstStyle/>
                    <a:p>
                      <a:pPr algn="ctr"/>
                      <a:r>
                        <a:rPr lang="tr-TR" sz="2000" b="1" dirty="0" smtClean="0">
                          <a:latin typeface="Times New Roman" pitchFamily="18" charset="0"/>
                          <a:cs typeface="Times New Roman" pitchFamily="18" charset="0"/>
                        </a:rPr>
                        <a:t>Madde</a:t>
                      </a:r>
                      <a:r>
                        <a:rPr lang="tr-TR" sz="2000" b="1" baseline="0" dirty="0" smtClean="0">
                          <a:latin typeface="Times New Roman" pitchFamily="18" charset="0"/>
                          <a:cs typeface="Times New Roman" pitchFamily="18" charset="0"/>
                        </a:rPr>
                        <a:t> 2</a:t>
                      </a:r>
                      <a:endParaRPr lang="tr-TR" sz="2000" b="1" dirty="0">
                        <a:latin typeface="Times New Roman" pitchFamily="18" charset="0"/>
                        <a:cs typeface="Times New Roman" pitchFamily="18" charset="0"/>
                      </a:endParaRPr>
                    </a:p>
                  </a:txBody>
                  <a:tcPr/>
                </a:tc>
              </a:tr>
              <a:tr h="420291">
                <a:tc>
                  <a:txBody>
                    <a:bodyPr/>
                    <a:lstStyle/>
                    <a:p>
                      <a:r>
                        <a:rPr lang="tr-TR" sz="2000" b="1" dirty="0" smtClean="0">
                          <a:latin typeface="Times New Roman" pitchFamily="18" charset="0"/>
                          <a:cs typeface="Times New Roman" pitchFamily="18" charset="0"/>
                        </a:rPr>
                        <a:t>C)</a:t>
                      </a:r>
                      <a:endParaRPr lang="tr-TR"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latin typeface="Times New Roman" pitchFamily="18" charset="0"/>
                          <a:cs typeface="Times New Roman" pitchFamily="18" charset="0"/>
                        </a:rPr>
                        <a:t>KESİNLEŞMEMİŞ</a:t>
                      </a:r>
                      <a:r>
                        <a:rPr lang="tr-TR" sz="2000" b="1" baseline="0" dirty="0" smtClean="0">
                          <a:latin typeface="Times New Roman" pitchFamily="18" charset="0"/>
                          <a:cs typeface="Times New Roman" pitchFamily="18" charset="0"/>
                        </a:rPr>
                        <a:t> GÜMRÜK VERGİLERİ</a:t>
                      </a:r>
                      <a:endParaRPr lang="tr-TR" sz="2000" b="1" dirty="0">
                        <a:latin typeface="Times New Roman" pitchFamily="18" charset="0"/>
                        <a:cs typeface="Times New Roman" pitchFamily="18" charset="0"/>
                      </a:endParaRPr>
                    </a:p>
                  </a:txBody>
                  <a:tcPr/>
                </a:tc>
                <a:tc>
                  <a:txBody>
                    <a:bodyPr/>
                    <a:lstStyle/>
                    <a:p>
                      <a:pPr algn="ctr"/>
                      <a:r>
                        <a:rPr lang="tr-TR" sz="2000" b="1" dirty="0" smtClean="0">
                          <a:latin typeface="Times New Roman" pitchFamily="18" charset="0"/>
                          <a:cs typeface="Times New Roman" pitchFamily="18" charset="0"/>
                        </a:rPr>
                        <a:t>Madde</a:t>
                      </a:r>
                      <a:r>
                        <a:rPr lang="tr-TR" sz="2000" b="1" baseline="0" dirty="0" smtClean="0">
                          <a:latin typeface="Times New Roman" pitchFamily="18" charset="0"/>
                          <a:cs typeface="Times New Roman" pitchFamily="18" charset="0"/>
                        </a:rPr>
                        <a:t> 3</a:t>
                      </a:r>
                      <a:endParaRPr lang="tr-TR" sz="2000" b="1" dirty="0">
                        <a:latin typeface="Times New Roman" pitchFamily="18" charset="0"/>
                        <a:cs typeface="Times New Roman" pitchFamily="18" charset="0"/>
                      </a:endParaRPr>
                    </a:p>
                  </a:txBody>
                  <a:tcPr/>
                </a:tc>
              </a:tr>
              <a:tr h="743593">
                <a:tc>
                  <a:txBody>
                    <a:bodyPr/>
                    <a:lstStyle/>
                    <a:p>
                      <a:r>
                        <a:rPr lang="tr-TR" sz="2000" b="1" dirty="0" smtClean="0">
                          <a:latin typeface="Times New Roman" pitchFamily="18" charset="0"/>
                          <a:cs typeface="Times New Roman" pitchFamily="18" charset="0"/>
                        </a:rPr>
                        <a:t>D)</a:t>
                      </a:r>
                      <a:endParaRPr lang="tr-TR"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latin typeface="Times New Roman" pitchFamily="18" charset="0"/>
                          <a:cs typeface="Times New Roman" pitchFamily="18" charset="0"/>
                        </a:rPr>
                        <a:t>İNCELEME</a:t>
                      </a:r>
                      <a:r>
                        <a:rPr lang="tr-TR" sz="2000" b="1" baseline="0" dirty="0" smtClean="0">
                          <a:latin typeface="Times New Roman" pitchFamily="18" charset="0"/>
                          <a:cs typeface="Times New Roman" pitchFamily="18" charset="0"/>
                        </a:rPr>
                        <a:t> SAFHASINDA OLAN GÜMRÜK VERGİLERİ</a:t>
                      </a:r>
                      <a:endParaRPr lang="tr-TR" sz="2000" b="1" dirty="0">
                        <a:latin typeface="Times New Roman" pitchFamily="18" charset="0"/>
                        <a:cs typeface="Times New Roman" pitchFamily="18" charset="0"/>
                      </a:endParaRPr>
                    </a:p>
                  </a:txBody>
                  <a:tcPr/>
                </a:tc>
                <a:tc>
                  <a:txBody>
                    <a:bodyPr/>
                    <a:lstStyle/>
                    <a:p>
                      <a:pPr algn="ctr"/>
                      <a:r>
                        <a:rPr lang="tr-TR" sz="2000" b="1" dirty="0" smtClean="0">
                          <a:latin typeface="Times New Roman" pitchFamily="18" charset="0"/>
                          <a:cs typeface="Times New Roman" pitchFamily="18" charset="0"/>
                        </a:rPr>
                        <a:t>Madde</a:t>
                      </a:r>
                      <a:r>
                        <a:rPr lang="tr-TR" sz="2000" b="1" baseline="0" dirty="0" smtClean="0">
                          <a:latin typeface="Times New Roman" pitchFamily="18" charset="0"/>
                          <a:cs typeface="Times New Roman" pitchFamily="18" charset="0"/>
                        </a:rPr>
                        <a:t> 4</a:t>
                      </a:r>
                      <a:endParaRPr lang="tr-TR" sz="2000" b="1" dirty="0">
                        <a:latin typeface="Times New Roman" pitchFamily="18" charset="0"/>
                        <a:cs typeface="Times New Roman" pitchFamily="18" charset="0"/>
                      </a:endParaRPr>
                    </a:p>
                  </a:txBody>
                  <a:tcPr/>
                </a:tc>
              </a:tr>
              <a:tr h="420291">
                <a:tc>
                  <a:txBody>
                    <a:bodyPr/>
                    <a:lstStyle/>
                    <a:p>
                      <a:r>
                        <a:rPr lang="tr-TR" sz="2000" b="1" dirty="0" smtClean="0">
                          <a:latin typeface="Times New Roman" pitchFamily="18" charset="0"/>
                          <a:cs typeface="Times New Roman" pitchFamily="18" charset="0"/>
                        </a:rPr>
                        <a:t>E)</a:t>
                      </a:r>
                      <a:endParaRPr lang="tr-TR"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latin typeface="Times New Roman" pitchFamily="18" charset="0"/>
                          <a:cs typeface="Times New Roman" pitchFamily="18" charset="0"/>
                        </a:rPr>
                        <a:t>234/3.</a:t>
                      </a:r>
                      <a:r>
                        <a:rPr lang="tr-TR" sz="2000" b="1" baseline="0" dirty="0" smtClean="0">
                          <a:latin typeface="Times New Roman" pitchFamily="18" charset="0"/>
                          <a:cs typeface="Times New Roman" pitchFamily="18" charset="0"/>
                        </a:rPr>
                        <a:t> MADDE UYGULAMASI</a:t>
                      </a:r>
                      <a:endParaRPr lang="tr-TR" sz="2000" b="1" dirty="0">
                        <a:latin typeface="Times New Roman" pitchFamily="18" charset="0"/>
                        <a:cs typeface="Times New Roman" pitchFamily="18" charset="0"/>
                      </a:endParaRPr>
                    </a:p>
                  </a:txBody>
                  <a:tcPr/>
                </a:tc>
                <a:tc>
                  <a:txBody>
                    <a:bodyPr/>
                    <a:lstStyle/>
                    <a:p>
                      <a:pPr algn="ctr"/>
                      <a:r>
                        <a:rPr lang="tr-TR" sz="2000" b="1" dirty="0" smtClean="0">
                          <a:latin typeface="Times New Roman" pitchFamily="18" charset="0"/>
                          <a:cs typeface="Times New Roman" pitchFamily="18" charset="0"/>
                        </a:rPr>
                        <a:t>Madde 4</a:t>
                      </a:r>
                      <a:endParaRPr lang="tr-TR" sz="2000" b="1" dirty="0">
                        <a:latin typeface="Times New Roman" pitchFamily="18" charset="0"/>
                        <a:cs typeface="Times New Roman" pitchFamily="18" charset="0"/>
                      </a:endParaRPr>
                    </a:p>
                  </a:txBody>
                  <a:tcPr/>
                </a:tc>
              </a:tr>
              <a:tr h="420291">
                <a:tc>
                  <a:txBody>
                    <a:bodyPr/>
                    <a:lstStyle/>
                    <a:p>
                      <a:r>
                        <a:rPr lang="tr-TR" sz="2000" b="1" dirty="0" smtClean="0">
                          <a:latin typeface="Times New Roman" pitchFamily="18" charset="0"/>
                          <a:cs typeface="Times New Roman" pitchFamily="18" charset="0"/>
                        </a:rPr>
                        <a:t>F)</a:t>
                      </a:r>
                      <a:endParaRPr lang="tr-TR"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latin typeface="Times New Roman" pitchFamily="18" charset="0"/>
                          <a:cs typeface="Times New Roman" pitchFamily="18" charset="0"/>
                        </a:rPr>
                        <a:t>DİĞER HÜKÜMLER</a:t>
                      </a:r>
                      <a:endParaRPr lang="tr-TR" sz="2000" b="1" dirty="0">
                        <a:latin typeface="Times New Roman" pitchFamily="18" charset="0"/>
                        <a:cs typeface="Times New Roman" pitchFamily="18" charset="0"/>
                      </a:endParaRPr>
                    </a:p>
                  </a:txBody>
                  <a:tcPr/>
                </a:tc>
                <a:tc>
                  <a:txBody>
                    <a:bodyPr/>
                    <a:lstStyle/>
                    <a:p>
                      <a:pPr algn="ctr"/>
                      <a:r>
                        <a:rPr lang="tr-TR" sz="2000" b="1" dirty="0" smtClean="0">
                          <a:latin typeface="Times New Roman" pitchFamily="18" charset="0"/>
                          <a:cs typeface="Times New Roman" pitchFamily="18" charset="0"/>
                        </a:rPr>
                        <a:t>Madde 10</a:t>
                      </a:r>
                      <a:endParaRPr lang="tr-TR" sz="2000" b="1" dirty="0">
                        <a:latin typeface="Times New Roman" pitchFamily="18" charset="0"/>
                        <a:cs typeface="Times New Roman" pitchFamily="18" charset="0"/>
                      </a:endParaRPr>
                    </a:p>
                  </a:txBody>
                  <a:tcPr/>
                </a:tc>
              </a:tr>
            </a:tbl>
          </a:graphicData>
        </a:graphic>
      </p:graphicFrame>
      <p:pic>
        <p:nvPicPr>
          <p:cNvPr id="4" name="Resim 3"/>
          <p:cNvPicPr>
            <a:picLocks noChangeAspect="1"/>
          </p:cNvPicPr>
          <p:nvPr/>
        </p:nvPicPr>
        <p:blipFill>
          <a:blip r:embed="rId2"/>
          <a:stretch>
            <a:fillRect/>
          </a:stretch>
        </p:blipFill>
        <p:spPr>
          <a:xfrm>
            <a:off x="6228184" y="261680"/>
            <a:ext cx="2639797" cy="1079086"/>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7 Grup"/>
          <p:cNvGrpSpPr/>
          <p:nvPr/>
        </p:nvGrpSpPr>
        <p:grpSpPr>
          <a:xfrm>
            <a:off x="1043608" y="1291258"/>
            <a:ext cx="7128792" cy="720079"/>
            <a:chOff x="1043608" y="836712"/>
            <a:chExt cx="6912768" cy="720080"/>
          </a:xfrm>
        </p:grpSpPr>
        <p:sp>
          <p:nvSpPr>
            <p:cNvPr id="4" name="3 Yuvarlatılmış Dikdörtgen"/>
            <p:cNvSpPr/>
            <p:nvPr/>
          </p:nvSpPr>
          <p:spPr>
            <a:xfrm>
              <a:off x="1691680" y="836712"/>
              <a:ext cx="626469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chemeClr val="tx1"/>
                  </a:solidFill>
                  <a:latin typeface="Times New Roman"/>
                  <a:ea typeface="Calibri"/>
                  <a:cs typeface="Times New Roman"/>
                </a:rPr>
                <a:t>Gümrük vergilerinin %50'si ile </a:t>
              </a:r>
              <a:endParaRPr lang="tr-TR" sz="2000" b="1" dirty="0" smtClean="0">
                <a:solidFill>
                  <a:schemeClr val="tx1"/>
                </a:solidFill>
                <a:latin typeface="Times New Roman"/>
                <a:ea typeface="Calibri"/>
              </a:endParaRPr>
            </a:p>
          </p:txBody>
        </p:sp>
        <p:sp>
          <p:nvSpPr>
            <p:cNvPr id="6" name="5 Yuvarlatılmış Dikdörtgen"/>
            <p:cNvSpPr/>
            <p:nvPr/>
          </p:nvSpPr>
          <p:spPr>
            <a:xfrm>
              <a:off x="1043608" y="836712"/>
              <a:ext cx="576064"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7" name="6 Metin kutusu"/>
          <p:cNvSpPr txBox="1"/>
          <p:nvPr/>
        </p:nvSpPr>
        <p:spPr>
          <a:xfrm>
            <a:off x="1187624" y="1291258"/>
            <a:ext cx="340158" cy="662674"/>
          </a:xfrm>
          <a:prstGeom prst="rect">
            <a:avLst/>
          </a:prstGeom>
          <a:noFill/>
        </p:spPr>
        <p:txBody>
          <a:bodyPr wrap="square" rtlCol="0">
            <a:spAutoFit/>
          </a:bodyPr>
          <a:lstStyle/>
          <a:p>
            <a:r>
              <a:rPr lang="tr-TR" sz="2000" b="1" dirty="0" smtClean="0">
                <a:latin typeface="Times New Roman" pitchFamily="18" charset="0"/>
                <a:cs typeface="Times New Roman" pitchFamily="18" charset="0"/>
              </a:rPr>
              <a:t>i)</a:t>
            </a:r>
            <a:endParaRPr lang="tr-TR" sz="2000" b="1" dirty="0">
              <a:latin typeface="Times New Roman" pitchFamily="18" charset="0"/>
              <a:cs typeface="Times New Roman" pitchFamily="18" charset="0"/>
            </a:endParaRPr>
          </a:p>
        </p:txBody>
      </p:sp>
      <p:sp>
        <p:nvSpPr>
          <p:cNvPr id="17" name="16 Yuvarlatılmış Dikdörtgen"/>
          <p:cNvSpPr/>
          <p:nvPr/>
        </p:nvSpPr>
        <p:spPr>
          <a:xfrm>
            <a:off x="1259632" y="3429000"/>
            <a:ext cx="6984776" cy="10081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Bu Kanunda belirtilen süre ve şekilde tamamen ödenmesi halinde, </a:t>
            </a:r>
            <a:endParaRPr lang="tr-TR" sz="2000" b="1" dirty="0" smtClean="0">
              <a:solidFill>
                <a:schemeClr val="tx1"/>
              </a:solidFill>
              <a:latin typeface="Times New Roman"/>
              <a:ea typeface="Calibri"/>
            </a:endParaRPr>
          </a:p>
        </p:txBody>
      </p:sp>
      <p:grpSp>
        <p:nvGrpSpPr>
          <p:cNvPr id="5" name="13 Grup"/>
          <p:cNvGrpSpPr/>
          <p:nvPr/>
        </p:nvGrpSpPr>
        <p:grpSpPr>
          <a:xfrm>
            <a:off x="1115616" y="2240867"/>
            <a:ext cx="7128792" cy="720080"/>
            <a:chOff x="1043608" y="1700808"/>
            <a:chExt cx="6984776" cy="720080"/>
          </a:xfrm>
        </p:grpSpPr>
        <p:sp>
          <p:nvSpPr>
            <p:cNvPr id="16" name="15 Yuvarlatılmış Dikdörtgen"/>
            <p:cNvSpPr/>
            <p:nvPr/>
          </p:nvSpPr>
          <p:spPr>
            <a:xfrm>
              <a:off x="1691680" y="1700808"/>
              <a:ext cx="6336704"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chemeClr val="tx1"/>
                  </a:solidFill>
                  <a:latin typeface="Times New Roman"/>
                  <a:ea typeface="Calibri"/>
                  <a:cs typeface="Times New Roman"/>
                </a:rPr>
                <a:t>Kanunun yayımı tarihine kadar Yİ-ÜFE aylık değişim oranlarına göre hesaplanacak tutarın</a:t>
              </a:r>
              <a:endParaRPr lang="tr-TR" sz="2000" b="1" dirty="0" smtClean="0">
                <a:solidFill>
                  <a:schemeClr val="tx1"/>
                </a:solidFill>
                <a:latin typeface="Times New Roman"/>
                <a:ea typeface="Calibri"/>
              </a:endParaRPr>
            </a:p>
          </p:txBody>
        </p:sp>
        <p:sp>
          <p:nvSpPr>
            <p:cNvPr id="18" name="17 Yuvarlatılmış Dikdörtgen"/>
            <p:cNvSpPr/>
            <p:nvPr/>
          </p:nvSpPr>
          <p:spPr>
            <a:xfrm>
              <a:off x="1043608" y="1700808"/>
              <a:ext cx="576064"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p>
          </p:txBody>
        </p:sp>
        <p:sp>
          <p:nvSpPr>
            <p:cNvPr id="19" name="18 Metin kutusu"/>
            <p:cNvSpPr txBox="1"/>
            <p:nvPr/>
          </p:nvSpPr>
          <p:spPr>
            <a:xfrm>
              <a:off x="1115616" y="1844824"/>
              <a:ext cx="410690" cy="400110"/>
            </a:xfrm>
            <a:prstGeom prst="rect">
              <a:avLst/>
            </a:prstGeom>
            <a:noFill/>
          </p:spPr>
          <p:txBody>
            <a:bodyPr wrap="none" rtlCol="0">
              <a:spAutoFit/>
            </a:bodyPr>
            <a:lstStyle/>
            <a:p>
              <a:r>
                <a:rPr lang="tr-TR" sz="2000" b="1" dirty="0" err="1" smtClean="0">
                  <a:latin typeface="Times New Roman" pitchFamily="18" charset="0"/>
                  <a:cs typeface="Times New Roman" pitchFamily="18" charset="0"/>
                </a:rPr>
                <a:t>ii</a:t>
              </a:r>
              <a:r>
                <a:rPr lang="tr-TR" sz="2000" b="1" dirty="0" smtClean="0">
                  <a:latin typeface="Times New Roman" pitchFamily="18" charset="0"/>
                  <a:cs typeface="Times New Roman" pitchFamily="18" charset="0"/>
                </a:rPr>
                <a:t>)</a:t>
              </a:r>
              <a:endParaRPr lang="tr-TR" sz="2000" b="1" dirty="0">
                <a:latin typeface="Times New Roman" pitchFamily="18" charset="0"/>
                <a:cs typeface="Times New Roman" pitchFamily="18" charset="0"/>
              </a:endParaRPr>
            </a:p>
          </p:txBody>
        </p:sp>
      </p:grpSp>
      <p:pic>
        <p:nvPicPr>
          <p:cNvPr id="11" name="Resim 10"/>
          <p:cNvPicPr>
            <a:picLocks noChangeAspect="1"/>
          </p:cNvPicPr>
          <p:nvPr/>
        </p:nvPicPr>
        <p:blipFill>
          <a:blip r:embed="rId2"/>
          <a:stretch>
            <a:fillRect/>
          </a:stretch>
        </p:blipFill>
        <p:spPr>
          <a:xfrm>
            <a:off x="6300192" y="-99392"/>
            <a:ext cx="2639797" cy="1079086"/>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76672"/>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4" name="3 Yuvarlatılmış Dikdörtgen"/>
          <p:cNvSpPr/>
          <p:nvPr/>
        </p:nvSpPr>
        <p:spPr>
          <a:xfrm>
            <a:off x="539552" y="476672"/>
            <a:ext cx="3816424"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Gümrük Vergilerinin  % 50’si ile</a:t>
            </a:r>
            <a:endParaRPr lang="tr-TR" sz="2200" b="1" dirty="0">
              <a:solidFill>
                <a:schemeClr val="tx1"/>
              </a:solidFill>
            </a:endParaRPr>
          </a:p>
        </p:txBody>
      </p:sp>
      <p:sp>
        <p:nvSpPr>
          <p:cNvPr id="5" name="4 Yuvarlatılmış Dikdörtgen"/>
          <p:cNvSpPr/>
          <p:nvPr/>
        </p:nvSpPr>
        <p:spPr>
          <a:xfrm>
            <a:off x="3059832" y="1340768"/>
            <a:ext cx="1872208"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Faiz,</a:t>
            </a:r>
            <a:endParaRPr lang="tr-TR" sz="2200" b="1" dirty="0">
              <a:solidFill>
                <a:schemeClr val="tx1"/>
              </a:solidFill>
            </a:endParaRPr>
          </a:p>
        </p:txBody>
      </p:sp>
      <p:sp>
        <p:nvSpPr>
          <p:cNvPr id="6" name="5 Yuvarlatılmış Dikdörtgen"/>
          <p:cNvSpPr/>
          <p:nvPr/>
        </p:nvSpPr>
        <p:spPr>
          <a:xfrm>
            <a:off x="3347864" y="2060848"/>
            <a:ext cx="2664296"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gecikme faizi,</a:t>
            </a:r>
            <a:endParaRPr lang="tr-TR" sz="2200" b="1" dirty="0">
              <a:solidFill>
                <a:schemeClr val="tx1"/>
              </a:solidFill>
            </a:endParaRPr>
          </a:p>
        </p:txBody>
      </p:sp>
      <p:sp>
        <p:nvSpPr>
          <p:cNvPr id="7" name="6 Yuvarlatılmış Dikdörtgen"/>
          <p:cNvSpPr/>
          <p:nvPr/>
        </p:nvSpPr>
        <p:spPr>
          <a:xfrm>
            <a:off x="3563888" y="2780928"/>
            <a:ext cx="360040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gecikme zammı</a:t>
            </a:r>
            <a:endParaRPr lang="tr-TR" sz="2200" b="1" dirty="0">
              <a:solidFill>
                <a:schemeClr val="tx1"/>
              </a:solidFill>
            </a:endParaRPr>
          </a:p>
        </p:txBody>
      </p:sp>
      <p:sp>
        <p:nvSpPr>
          <p:cNvPr id="8" name="7 Yuvarlatılmış Dikdörtgen"/>
          <p:cNvSpPr/>
          <p:nvPr/>
        </p:nvSpPr>
        <p:spPr>
          <a:xfrm>
            <a:off x="3779912" y="3501008"/>
            <a:ext cx="4248472"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pitchFamily="18" charset="0"/>
                <a:cs typeface="Times New Roman" pitchFamily="18" charset="0"/>
              </a:rPr>
              <a:t>Vergi aslına bağlı kesilen idari para cezalarının</a:t>
            </a:r>
            <a:endParaRPr lang="tr-TR" sz="2200" b="1" dirty="0">
              <a:solidFill>
                <a:schemeClr val="tx1"/>
              </a:solidFill>
              <a:latin typeface="Times New Roman" pitchFamily="18" charset="0"/>
              <a:cs typeface="Times New Roman" pitchFamily="18" charset="0"/>
            </a:endParaRPr>
          </a:p>
        </p:txBody>
      </p:sp>
      <p:sp>
        <p:nvSpPr>
          <p:cNvPr id="11" name="10 Yuvarlatılmış Dikdörtgen"/>
          <p:cNvSpPr/>
          <p:nvPr/>
        </p:nvSpPr>
        <p:spPr>
          <a:xfrm>
            <a:off x="2483768" y="4581128"/>
            <a:ext cx="6048672"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u="sng" dirty="0" smtClean="0">
                <a:solidFill>
                  <a:schemeClr val="tx1"/>
                </a:solidFill>
                <a:latin typeface="Times New Roman" pitchFamily="18" charset="0"/>
                <a:cs typeface="Times New Roman" pitchFamily="18" charset="0"/>
              </a:rPr>
              <a:t>Tamamının tahsilinden vazgeçilir.</a:t>
            </a:r>
            <a:endParaRPr lang="tr-TR" sz="2400" dirty="0"/>
          </a:p>
        </p:txBody>
      </p:sp>
      <p:pic>
        <p:nvPicPr>
          <p:cNvPr id="9" name="Resim 8"/>
          <p:cNvPicPr>
            <a:picLocks noChangeAspect="1"/>
          </p:cNvPicPr>
          <p:nvPr/>
        </p:nvPicPr>
        <p:blipFill>
          <a:blip r:embed="rId2"/>
          <a:stretch>
            <a:fillRect/>
          </a:stretch>
        </p:blipFill>
        <p:spPr>
          <a:xfrm>
            <a:off x="6228184" y="45658"/>
            <a:ext cx="2639797" cy="1079086"/>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1412776"/>
            <a:ext cx="8229600" cy="4392488"/>
          </a:xfrm>
        </p:spPr>
        <p:txBody>
          <a:bodyPr>
            <a:normAutofit fontScale="92500" lnSpcReduction="10000"/>
          </a:bodyPr>
          <a:lstStyle/>
          <a:p>
            <a:pPr algn="just"/>
            <a:r>
              <a:rPr lang="tr-TR" sz="2400" b="1" dirty="0" smtClean="0">
                <a:latin typeface="Times New Roman" pitchFamily="18" charset="0"/>
                <a:cs typeface="Times New Roman" pitchFamily="18" charset="0"/>
              </a:rPr>
              <a:t>b) Bu Kanunun yayımı tarihi itibarıyla gümrük vergilerine ilişkin gümrük yükümlülüğü doğmuş ve </a:t>
            </a:r>
          </a:p>
          <a:p>
            <a:pPr algn="just"/>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idari itiraz süresi geçmemiş veya </a:t>
            </a:r>
          </a:p>
          <a:p>
            <a:pPr algn="just"/>
            <a:r>
              <a:rPr lang="tr-TR" sz="2400" b="1" dirty="0" smtClean="0">
                <a:latin typeface="Times New Roman" pitchFamily="18" charset="0"/>
                <a:cs typeface="Times New Roman" pitchFamily="18" charset="0"/>
              </a:rPr>
              <a:t>idari itiraz mercilerine intikal etmiş bulunan tahakkuklar hakkında da bu fıkra (Madde 3/1)hükmü uygulanır.</a:t>
            </a:r>
          </a:p>
          <a:p>
            <a:pPr algn="just"/>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Maddede yer alan bu ifadeden; bu Kanun'un Resmi Gazetede yayımlandığı tarih itibarıyla (bu tarih dahil) 4458 sayılı Yasanın 181 ve müteakip maddeleri hükümlerine göre gümrük yükümlülüğü doğmuş olan ve buna bağlı olarak gümrük idaresi tarafından yapılan tahakkukun yükümlüsüne tebliğ edildiği vergilerden bahsedildiği anlamı çıkmaktadır.</a:t>
            </a:r>
          </a:p>
          <a:p>
            <a:pPr algn="just"/>
            <a:endParaRPr lang="tr-TR" sz="2400" b="1" dirty="0" smtClean="0">
              <a:latin typeface="Times New Roman" pitchFamily="18" charset="0"/>
              <a:cs typeface="Times New Roman" pitchFamily="18" charset="0"/>
            </a:endParaRP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300192" y="188640"/>
            <a:ext cx="2639797" cy="107908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1484784"/>
            <a:ext cx="8229600" cy="3154355"/>
          </a:xfrm>
        </p:spPr>
        <p:txBody>
          <a:bodyPr>
            <a:normAutofit/>
          </a:bodyPr>
          <a:lstStyle/>
          <a:p>
            <a:pPr algn="just"/>
            <a:r>
              <a:rPr lang="tr-TR" sz="2400" b="1" dirty="0" smtClean="0">
                <a:latin typeface="Times New Roman" pitchFamily="18" charset="0"/>
                <a:cs typeface="Times New Roman" pitchFamily="18" charset="0"/>
              </a:rPr>
              <a:t>c) Mahkeme aşamasındaki Alacaklar: Kanunun 3/2. maddesindeki düzenleme gereği; </a:t>
            </a:r>
          </a:p>
          <a:p>
            <a:pPr algn="just"/>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Bu Kanunun yayımı tarihi itibarıyla ilgisine göre;</a:t>
            </a:r>
          </a:p>
          <a:p>
            <a:pPr algn="just"/>
            <a:endParaRPr lang="tr-TR" sz="2400" b="1" dirty="0" smtClean="0">
              <a:latin typeface="Times New Roman" pitchFamily="18" charset="0"/>
              <a:cs typeface="Times New Roman" pitchFamily="18" charset="0"/>
            </a:endParaRPr>
          </a:p>
          <a:p>
            <a:pPr algn="just"/>
            <a:endParaRPr lang="tr-TR" sz="2400" b="1" dirty="0" smtClean="0">
              <a:latin typeface="Times New Roman" pitchFamily="18" charset="0"/>
              <a:cs typeface="Times New Roman" pitchFamily="18" charset="0"/>
            </a:endParaRP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084168" y="116632"/>
            <a:ext cx="2639797" cy="1079086"/>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4" name="3 Yuvarlatılmış Dikdörtgen"/>
          <p:cNvSpPr/>
          <p:nvPr/>
        </p:nvSpPr>
        <p:spPr>
          <a:xfrm>
            <a:off x="611560" y="978280"/>
            <a:ext cx="3816424"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i) İstinaf veya</a:t>
            </a:r>
            <a:endParaRPr lang="tr-TR" sz="2200" b="1" dirty="0">
              <a:solidFill>
                <a:schemeClr val="tx1"/>
              </a:solidFill>
            </a:endParaRPr>
          </a:p>
        </p:txBody>
      </p:sp>
      <p:sp>
        <p:nvSpPr>
          <p:cNvPr id="5" name="4 Yuvarlatılmış Dikdörtgen"/>
          <p:cNvSpPr/>
          <p:nvPr/>
        </p:nvSpPr>
        <p:spPr>
          <a:xfrm>
            <a:off x="683568" y="1516113"/>
            <a:ext cx="4536504"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err="1" smtClean="0">
                <a:solidFill>
                  <a:schemeClr val="tx1"/>
                </a:solidFill>
                <a:latin typeface="Times New Roman"/>
                <a:ea typeface="Calibri"/>
                <a:cs typeface="Times New Roman"/>
              </a:rPr>
              <a:t>ii</a:t>
            </a:r>
            <a:r>
              <a:rPr lang="tr-TR" sz="2200" b="1" dirty="0" smtClean="0">
                <a:solidFill>
                  <a:schemeClr val="tx1"/>
                </a:solidFill>
                <a:latin typeface="Times New Roman"/>
                <a:ea typeface="Calibri"/>
                <a:cs typeface="Times New Roman"/>
              </a:rPr>
              <a:t>) temyiz süreleri geçmemiş ya da,</a:t>
            </a:r>
            <a:endParaRPr lang="tr-TR" sz="2200" b="1" dirty="0">
              <a:solidFill>
                <a:schemeClr val="tx1"/>
              </a:solidFill>
            </a:endParaRPr>
          </a:p>
        </p:txBody>
      </p:sp>
      <p:sp>
        <p:nvSpPr>
          <p:cNvPr id="6" name="5 Yuvarlatılmış Dikdörtgen"/>
          <p:cNvSpPr/>
          <p:nvPr/>
        </p:nvSpPr>
        <p:spPr>
          <a:xfrm>
            <a:off x="827584" y="2061069"/>
            <a:ext cx="6912768" cy="5040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2200" b="1" dirty="0" smtClean="0">
              <a:solidFill>
                <a:schemeClr val="tx1"/>
              </a:solidFill>
              <a:latin typeface="Times New Roman"/>
              <a:ea typeface="Calibri"/>
              <a:cs typeface="Times New Roman"/>
            </a:endParaRPr>
          </a:p>
          <a:p>
            <a:r>
              <a:rPr lang="tr-TR" sz="2200" b="1" dirty="0" err="1" smtClean="0">
                <a:solidFill>
                  <a:schemeClr val="tx1"/>
                </a:solidFill>
                <a:latin typeface="Times New Roman"/>
                <a:ea typeface="Calibri"/>
                <a:cs typeface="Times New Roman"/>
              </a:rPr>
              <a:t>iii</a:t>
            </a:r>
            <a:r>
              <a:rPr lang="tr-TR" sz="2200" b="1" dirty="0" smtClean="0">
                <a:solidFill>
                  <a:schemeClr val="tx1"/>
                </a:solidFill>
                <a:latin typeface="Times New Roman"/>
                <a:ea typeface="Calibri"/>
                <a:cs typeface="Times New Roman"/>
              </a:rPr>
              <a:t>) istinaf/itiraz veya temyiz yoluna başvurulmuş yada </a:t>
            </a:r>
          </a:p>
          <a:p>
            <a:pPr algn="ctr"/>
            <a:endParaRPr lang="tr-TR" sz="2200" b="1" dirty="0">
              <a:solidFill>
                <a:schemeClr val="tx1"/>
              </a:solidFill>
            </a:endParaRPr>
          </a:p>
        </p:txBody>
      </p:sp>
      <p:sp>
        <p:nvSpPr>
          <p:cNvPr id="7" name="6 Yuvarlatılmış Dikdörtgen"/>
          <p:cNvSpPr/>
          <p:nvPr/>
        </p:nvSpPr>
        <p:spPr>
          <a:xfrm>
            <a:off x="1043608" y="2744924"/>
            <a:ext cx="6840760" cy="5040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iv) karar düzeltme talep süresi geçmemiş veya </a:t>
            </a:r>
          </a:p>
        </p:txBody>
      </p:sp>
      <p:sp>
        <p:nvSpPr>
          <p:cNvPr id="8" name="7 Yuvarlatılmış Dikdörtgen"/>
          <p:cNvSpPr/>
          <p:nvPr/>
        </p:nvSpPr>
        <p:spPr>
          <a:xfrm>
            <a:off x="1223628" y="3433896"/>
            <a:ext cx="684076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pitchFamily="18" charset="0"/>
                <a:cs typeface="Times New Roman" pitchFamily="18" charset="0"/>
              </a:rPr>
              <a:t>v) karar düzeltme yoluna başvurulmuş olan </a:t>
            </a:r>
          </a:p>
        </p:txBody>
      </p:sp>
      <p:sp>
        <p:nvSpPr>
          <p:cNvPr id="11" name="10 Yuvarlatılmış Dikdörtgen"/>
          <p:cNvSpPr/>
          <p:nvPr/>
        </p:nvSpPr>
        <p:spPr>
          <a:xfrm>
            <a:off x="611560" y="4509120"/>
            <a:ext cx="7848872" cy="13681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Gümrük vergilerine ilişkin tahakkuklarda, bu maddeye göre ödenecek alacak asıllarının tespitinde, bu Kanunun yayımı tarihi itibarıyla tahakkukun bulunduğu en son safhadaki tutar esas alınır.</a:t>
            </a:r>
            <a:endParaRPr lang="tr-TR" sz="2200" dirty="0"/>
          </a:p>
        </p:txBody>
      </p:sp>
      <p:pic>
        <p:nvPicPr>
          <p:cNvPr id="9" name="Resim 8"/>
          <p:cNvPicPr>
            <a:picLocks noChangeAspect="1"/>
          </p:cNvPicPr>
          <p:nvPr/>
        </p:nvPicPr>
        <p:blipFill>
          <a:blip r:embed="rId2"/>
          <a:stretch>
            <a:fillRect/>
          </a:stretch>
        </p:blipFill>
        <p:spPr>
          <a:xfrm>
            <a:off x="6229191" y="64177"/>
            <a:ext cx="2639797" cy="1079086"/>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4" name="3 Yuvarlatılmış Dikdörtgen"/>
          <p:cNvSpPr/>
          <p:nvPr/>
        </p:nvSpPr>
        <p:spPr>
          <a:xfrm>
            <a:off x="611560" y="1498303"/>
            <a:ext cx="784887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Bu Kanunun yayımı tarihinden önce verilmiş en son kararın;</a:t>
            </a:r>
            <a:endParaRPr lang="tr-TR" sz="2200" b="1" dirty="0">
              <a:solidFill>
                <a:schemeClr val="tx1"/>
              </a:solidFill>
            </a:endParaRPr>
          </a:p>
        </p:txBody>
      </p:sp>
      <p:sp>
        <p:nvSpPr>
          <p:cNvPr id="5" name="4 Yuvarlatılmış Dikdörtgen"/>
          <p:cNvSpPr/>
          <p:nvPr/>
        </p:nvSpPr>
        <p:spPr>
          <a:xfrm>
            <a:off x="899592" y="2074367"/>
            <a:ext cx="7560840" cy="4320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rgbClr val="FF0000"/>
                </a:solidFill>
                <a:latin typeface="Times New Roman"/>
                <a:ea typeface="Calibri"/>
                <a:cs typeface="Times New Roman"/>
              </a:rPr>
              <a:t>i) Terkine ilişkin karar olması hâlinde,</a:t>
            </a:r>
            <a:endParaRPr lang="tr-TR" sz="2200" b="1" dirty="0">
              <a:solidFill>
                <a:srgbClr val="FF0000"/>
              </a:solidFill>
            </a:endParaRPr>
          </a:p>
        </p:txBody>
      </p:sp>
      <p:sp>
        <p:nvSpPr>
          <p:cNvPr id="7" name="6 Yuvarlatılmış Dikdörtgen"/>
          <p:cNvSpPr/>
          <p:nvPr/>
        </p:nvSpPr>
        <p:spPr>
          <a:xfrm>
            <a:off x="827584" y="4761148"/>
            <a:ext cx="7704856"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Bu Kanunda belirtilen süre ve şekilde tamamen ödenmesi şartıyla</a:t>
            </a:r>
          </a:p>
        </p:txBody>
      </p:sp>
      <p:sp>
        <p:nvSpPr>
          <p:cNvPr id="9" name="8 Yuvarlatılmış Dikdörtgen"/>
          <p:cNvSpPr/>
          <p:nvPr/>
        </p:nvSpPr>
        <p:spPr>
          <a:xfrm>
            <a:off x="1297467" y="2726922"/>
            <a:ext cx="7200800" cy="5760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chemeClr val="tx1"/>
              </a:solidFill>
              <a:latin typeface="Times New Roman"/>
              <a:ea typeface="Calibri"/>
              <a:cs typeface="Times New Roman"/>
            </a:endParaRPr>
          </a:p>
          <a:p>
            <a:r>
              <a:rPr lang="tr-TR" sz="2200" b="1" dirty="0" smtClean="0">
                <a:solidFill>
                  <a:schemeClr val="tx1"/>
                </a:solidFill>
                <a:latin typeface="Times New Roman"/>
                <a:ea typeface="Calibri"/>
                <a:cs typeface="Times New Roman"/>
              </a:rPr>
              <a:t>ilk tahakkuka esas alınan gümrük vergilerinin %20'si ile </a:t>
            </a:r>
          </a:p>
          <a:p>
            <a:endParaRPr lang="tr-TR" sz="2200" b="1" dirty="0">
              <a:solidFill>
                <a:schemeClr val="tx1"/>
              </a:solidFill>
            </a:endParaRPr>
          </a:p>
        </p:txBody>
      </p:sp>
      <p:sp>
        <p:nvSpPr>
          <p:cNvPr id="10" name="9 Yuvarlatılmış Dikdörtgen"/>
          <p:cNvSpPr/>
          <p:nvPr/>
        </p:nvSpPr>
        <p:spPr>
          <a:xfrm>
            <a:off x="1547664" y="3501008"/>
            <a:ext cx="6984776" cy="864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Bu Kanunun yayımı tarihine kadar Yİ-ÜFE aylık değişim oranlarına göre hesaplanacak tutarın</a:t>
            </a:r>
            <a:endParaRPr lang="tr-TR" sz="2200" b="1" dirty="0">
              <a:solidFill>
                <a:schemeClr val="tx1"/>
              </a:solidFill>
            </a:endParaRPr>
          </a:p>
        </p:txBody>
      </p:sp>
      <p:pic>
        <p:nvPicPr>
          <p:cNvPr id="8" name="Resim 7"/>
          <p:cNvPicPr>
            <a:picLocks noChangeAspect="1"/>
          </p:cNvPicPr>
          <p:nvPr/>
        </p:nvPicPr>
        <p:blipFill>
          <a:blip r:embed="rId2"/>
          <a:stretch>
            <a:fillRect/>
          </a:stretch>
        </p:blipFill>
        <p:spPr>
          <a:xfrm>
            <a:off x="6156176" y="221195"/>
            <a:ext cx="2639797" cy="1079086"/>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76672"/>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4" name="3 Yuvarlatılmış Dikdörtgen"/>
          <p:cNvSpPr/>
          <p:nvPr/>
        </p:nvSpPr>
        <p:spPr>
          <a:xfrm>
            <a:off x="539552" y="476672"/>
            <a:ext cx="3816424"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Gümrük Vergilerinin  kalan % 80’inin</a:t>
            </a:r>
            <a:endParaRPr lang="tr-TR" sz="2200" b="1" dirty="0">
              <a:solidFill>
                <a:schemeClr val="tx1"/>
              </a:solidFill>
            </a:endParaRPr>
          </a:p>
        </p:txBody>
      </p:sp>
      <p:sp>
        <p:nvSpPr>
          <p:cNvPr id="5" name="4 Yuvarlatılmış Dikdörtgen"/>
          <p:cNvSpPr/>
          <p:nvPr/>
        </p:nvSpPr>
        <p:spPr>
          <a:xfrm>
            <a:off x="3059832" y="1340768"/>
            <a:ext cx="1872208"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Faiz,</a:t>
            </a:r>
            <a:endParaRPr lang="tr-TR" sz="2200" b="1" dirty="0">
              <a:solidFill>
                <a:schemeClr val="tx1"/>
              </a:solidFill>
            </a:endParaRPr>
          </a:p>
        </p:txBody>
      </p:sp>
      <p:sp>
        <p:nvSpPr>
          <p:cNvPr id="6" name="5 Yuvarlatılmış Dikdörtgen"/>
          <p:cNvSpPr/>
          <p:nvPr/>
        </p:nvSpPr>
        <p:spPr>
          <a:xfrm>
            <a:off x="3347864" y="2060848"/>
            <a:ext cx="2664296"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gecikme faizi,</a:t>
            </a:r>
            <a:endParaRPr lang="tr-TR" sz="2200" b="1" dirty="0">
              <a:solidFill>
                <a:schemeClr val="tx1"/>
              </a:solidFill>
            </a:endParaRPr>
          </a:p>
        </p:txBody>
      </p:sp>
      <p:sp>
        <p:nvSpPr>
          <p:cNvPr id="7" name="6 Yuvarlatılmış Dikdörtgen"/>
          <p:cNvSpPr/>
          <p:nvPr/>
        </p:nvSpPr>
        <p:spPr>
          <a:xfrm>
            <a:off x="3563888" y="2780928"/>
            <a:ext cx="360040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gecikme zammı</a:t>
            </a:r>
            <a:endParaRPr lang="tr-TR" sz="2200" b="1" dirty="0">
              <a:solidFill>
                <a:schemeClr val="tx1"/>
              </a:solidFill>
            </a:endParaRPr>
          </a:p>
        </p:txBody>
      </p:sp>
      <p:sp>
        <p:nvSpPr>
          <p:cNvPr id="8" name="7 Yuvarlatılmış Dikdörtgen"/>
          <p:cNvSpPr/>
          <p:nvPr/>
        </p:nvSpPr>
        <p:spPr>
          <a:xfrm>
            <a:off x="3779912" y="3501008"/>
            <a:ext cx="4248472"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pitchFamily="18" charset="0"/>
                <a:cs typeface="Times New Roman" pitchFamily="18" charset="0"/>
              </a:rPr>
              <a:t>Vergi aslına bağlı kesilen idari para cezalarının</a:t>
            </a:r>
            <a:endParaRPr lang="tr-TR" sz="2200" b="1" dirty="0">
              <a:solidFill>
                <a:schemeClr val="tx1"/>
              </a:solidFill>
              <a:latin typeface="Times New Roman" pitchFamily="18" charset="0"/>
              <a:cs typeface="Times New Roman" pitchFamily="18" charset="0"/>
            </a:endParaRPr>
          </a:p>
        </p:txBody>
      </p:sp>
      <p:sp>
        <p:nvSpPr>
          <p:cNvPr id="11" name="10 Yuvarlatılmış Dikdörtgen"/>
          <p:cNvSpPr/>
          <p:nvPr/>
        </p:nvSpPr>
        <p:spPr>
          <a:xfrm>
            <a:off x="2483768" y="4581128"/>
            <a:ext cx="6048672"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u="sng" dirty="0" smtClean="0">
                <a:solidFill>
                  <a:schemeClr val="tx1"/>
                </a:solidFill>
                <a:latin typeface="Times New Roman" pitchFamily="18" charset="0"/>
                <a:cs typeface="Times New Roman" pitchFamily="18" charset="0"/>
              </a:rPr>
              <a:t>Tamamının tahsilinden vazgeçilir.</a:t>
            </a:r>
            <a:endParaRPr lang="tr-TR" sz="2400" dirty="0"/>
          </a:p>
        </p:txBody>
      </p:sp>
      <p:pic>
        <p:nvPicPr>
          <p:cNvPr id="9" name="Resim 8"/>
          <p:cNvPicPr>
            <a:picLocks noChangeAspect="1"/>
          </p:cNvPicPr>
          <p:nvPr/>
        </p:nvPicPr>
        <p:blipFill>
          <a:blip r:embed="rId2"/>
          <a:stretch>
            <a:fillRect/>
          </a:stretch>
        </p:blipFill>
        <p:spPr>
          <a:xfrm>
            <a:off x="6300192" y="45658"/>
            <a:ext cx="2639797" cy="1079086"/>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4" name="3 Yuvarlatılmış Dikdörtgen"/>
          <p:cNvSpPr/>
          <p:nvPr/>
        </p:nvSpPr>
        <p:spPr>
          <a:xfrm>
            <a:off x="673868" y="1241229"/>
            <a:ext cx="784887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Bu Kanunun yayımı tarihinden önce verilmiş en son kararın;</a:t>
            </a:r>
            <a:endParaRPr lang="tr-TR" sz="2200" b="1" dirty="0">
              <a:solidFill>
                <a:schemeClr val="tx1"/>
              </a:solidFill>
            </a:endParaRPr>
          </a:p>
        </p:txBody>
      </p:sp>
      <p:sp>
        <p:nvSpPr>
          <p:cNvPr id="5" name="4 Yuvarlatılmış Dikdörtgen"/>
          <p:cNvSpPr/>
          <p:nvPr/>
        </p:nvSpPr>
        <p:spPr>
          <a:xfrm>
            <a:off x="753562" y="1784941"/>
            <a:ext cx="7776864" cy="4320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err="1" smtClean="0">
                <a:solidFill>
                  <a:srgbClr val="FF0000"/>
                </a:solidFill>
                <a:latin typeface="Times New Roman"/>
                <a:ea typeface="Calibri"/>
                <a:cs typeface="Times New Roman"/>
              </a:rPr>
              <a:t>ii</a:t>
            </a:r>
            <a:r>
              <a:rPr lang="tr-TR" sz="2200" b="1" dirty="0" smtClean="0">
                <a:solidFill>
                  <a:srgbClr val="FF0000"/>
                </a:solidFill>
                <a:latin typeface="Times New Roman"/>
                <a:ea typeface="Calibri"/>
                <a:cs typeface="Times New Roman"/>
              </a:rPr>
              <a:t>) Tasdik veya </a:t>
            </a:r>
            <a:r>
              <a:rPr lang="tr-TR" sz="2200" b="1" dirty="0" err="1" smtClean="0">
                <a:solidFill>
                  <a:srgbClr val="FF0000"/>
                </a:solidFill>
                <a:latin typeface="Times New Roman"/>
                <a:ea typeface="Calibri"/>
                <a:cs typeface="Times New Roman"/>
              </a:rPr>
              <a:t>tadilen</a:t>
            </a:r>
            <a:r>
              <a:rPr lang="tr-TR" sz="2200" b="1" dirty="0" smtClean="0">
                <a:solidFill>
                  <a:srgbClr val="FF0000"/>
                </a:solidFill>
                <a:latin typeface="Times New Roman"/>
                <a:ea typeface="Calibri"/>
                <a:cs typeface="Times New Roman"/>
              </a:rPr>
              <a:t> tasdike ilişkin karar olması hâlinde, </a:t>
            </a:r>
            <a:endParaRPr lang="tr-TR" sz="2200" b="1" dirty="0">
              <a:solidFill>
                <a:srgbClr val="FF0000"/>
              </a:solidFill>
            </a:endParaRPr>
          </a:p>
        </p:txBody>
      </p:sp>
      <p:sp>
        <p:nvSpPr>
          <p:cNvPr id="7" name="6 Yuvarlatılmış Dikdörtgen"/>
          <p:cNvSpPr/>
          <p:nvPr/>
        </p:nvSpPr>
        <p:spPr>
          <a:xfrm>
            <a:off x="827584" y="5085184"/>
            <a:ext cx="7704856"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Bu Kanunda belirtilen süre ve şekilde tamamen ödenmesi şartıyla</a:t>
            </a:r>
          </a:p>
        </p:txBody>
      </p:sp>
      <p:sp>
        <p:nvSpPr>
          <p:cNvPr id="9" name="8 Yuvarlatılmış Dikdörtgen"/>
          <p:cNvSpPr/>
          <p:nvPr/>
        </p:nvSpPr>
        <p:spPr>
          <a:xfrm>
            <a:off x="1303255" y="2424585"/>
            <a:ext cx="7200800" cy="5760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chemeClr val="tx1"/>
              </a:solidFill>
              <a:latin typeface="Times New Roman"/>
              <a:ea typeface="Calibri"/>
              <a:cs typeface="Times New Roman"/>
            </a:endParaRPr>
          </a:p>
          <a:p>
            <a:r>
              <a:rPr lang="tr-TR" sz="2200" b="1" dirty="0" smtClean="0">
                <a:solidFill>
                  <a:schemeClr val="tx1"/>
                </a:solidFill>
                <a:latin typeface="Times New Roman"/>
                <a:ea typeface="Calibri"/>
                <a:cs typeface="Times New Roman"/>
              </a:rPr>
              <a:t>tasdik edilen gümrük vergilerinin tamamı, </a:t>
            </a:r>
          </a:p>
          <a:p>
            <a:endParaRPr lang="tr-TR" sz="2200" b="1" dirty="0">
              <a:solidFill>
                <a:schemeClr val="tx1"/>
              </a:solidFill>
            </a:endParaRPr>
          </a:p>
        </p:txBody>
      </p:sp>
      <p:sp>
        <p:nvSpPr>
          <p:cNvPr id="10" name="9 Yuvarlatılmış Dikdörtgen"/>
          <p:cNvSpPr/>
          <p:nvPr/>
        </p:nvSpPr>
        <p:spPr>
          <a:xfrm>
            <a:off x="1619672" y="4005064"/>
            <a:ext cx="6912768" cy="864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Bu Kanunun yayımı tarihine kadar Yİ-ÜFE aylık değişim oranlarına göre hesaplanacak tutarın</a:t>
            </a:r>
            <a:endParaRPr lang="tr-TR" sz="2200" b="1" dirty="0">
              <a:solidFill>
                <a:schemeClr val="tx1"/>
              </a:solidFill>
            </a:endParaRPr>
          </a:p>
        </p:txBody>
      </p:sp>
      <p:sp>
        <p:nvSpPr>
          <p:cNvPr id="8" name="7 Yuvarlatılmış Dikdörtgen"/>
          <p:cNvSpPr/>
          <p:nvPr/>
        </p:nvSpPr>
        <p:spPr>
          <a:xfrm>
            <a:off x="1475656" y="3208245"/>
            <a:ext cx="7056784" cy="5760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chemeClr val="tx1"/>
              </a:solidFill>
              <a:latin typeface="Times New Roman"/>
              <a:ea typeface="Calibri"/>
              <a:cs typeface="Times New Roman"/>
            </a:endParaRPr>
          </a:p>
          <a:p>
            <a:r>
              <a:rPr lang="fi-FI" sz="2200" b="1" dirty="0" smtClean="0">
                <a:solidFill>
                  <a:schemeClr val="tx1"/>
                </a:solidFill>
                <a:latin typeface="Times New Roman"/>
                <a:ea typeface="Calibri"/>
                <a:cs typeface="Times New Roman"/>
              </a:rPr>
              <a:t>terkin edilen gümrük vergilerinin %20'si ile</a:t>
            </a:r>
            <a:r>
              <a:rPr lang="tr-TR" sz="2200" b="1" dirty="0" smtClean="0">
                <a:solidFill>
                  <a:schemeClr val="tx1"/>
                </a:solidFill>
                <a:latin typeface="Times New Roman"/>
                <a:ea typeface="Calibri"/>
                <a:cs typeface="Times New Roman"/>
              </a:rPr>
              <a:t> </a:t>
            </a:r>
          </a:p>
          <a:p>
            <a:endParaRPr lang="tr-TR" sz="2200" b="1" dirty="0">
              <a:solidFill>
                <a:schemeClr val="tx1"/>
              </a:solidFill>
            </a:endParaRPr>
          </a:p>
        </p:txBody>
      </p:sp>
      <p:pic>
        <p:nvPicPr>
          <p:cNvPr id="11" name="Resim 10"/>
          <p:cNvPicPr>
            <a:picLocks noChangeAspect="1"/>
          </p:cNvPicPr>
          <p:nvPr/>
        </p:nvPicPr>
        <p:blipFill>
          <a:blip r:embed="rId2"/>
          <a:stretch>
            <a:fillRect/>
          </a:stretch>
        </p:blipFill>
        <p:spPr>
          <a:xfrm>
            <a:off x="6128252" y="44624"/>
            <a:ext cx="2639797" cy="1079086"/>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76672"/>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4" name="3 Yuvarlatılmış Dikdörtgen"/>
          <p:cNvSpPr/>
          <p:nvPr/>
        </p:nvSpPr>
        <p:spPr>
          <a:xfrm>
            <a:off x="539552" y="476672"/>
            <a:ext cx="3816424"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Terkin edilen gümrük vergilerinin  kalan % 80’inin</a:t>
            </a:r>
            <a:endParaRPr lang="tr-TR" sz="2200" b="1" dirty="0">
              <a:solidFill>
                <a:schemeClr val="tx1"/>
              </a:solidFill>
            </a:endParaRPr>
          </a:p>
        </p:txBody>
      </p:sp>
      <p:sp>
        <p:nvSpPr>
          <p:cNvPr id="5" name="4 Yuvarlatılmış Dikdörtgen"/>
          <p:cNvSpPr/>
          <p:nvPr/>
        </p:nvSpPr>
        <p:spPr>
          <a:xfrm>
            <a:off x="3059832" y="1340768"/>
            <a:ext cx="1872208"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Faiz,</a:t>
            </a:r>
            <a:endParaRPr lang="tr-TR" sz="2200" b="1" dirty="0">
              <a:solidFill>
                <a:schemeClr val="tx1"/>
              </a:solidFill>
            </a:endParaRPr>
          </a:p>
        </p:txBody>
      </p:sp>
      <p:sp>
        <p:nvSpPr>
          <p:cNvPr id="6" name="5 Yuvarlatılmış Dikdörtgen"/>
          <p:cNvSpPr/>
          <p:nvPr/>
        </p:nvSpPr>
        <p:spPr>
          <a:xfrm>
            <a:off x="3347864" y="2060848"/>
            <a:ext cx="2664296"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gecikme faizi,</a:t>
            </a:r>
            <a:endParaRPr lang="tr-TR" sz="2200" b="1" dirty="0">
              <a:solidFill>
                <a:schemeClr val="tx1"/>
              </a:solidFill>
            </a:endParaRPr>
          </a:p>
        </p:txBody>
      </p:sp>
      <p:sp>
        <p:nvSpPr>
          <p:cNvPr id="7" name="6 Yuvarlatılmış Dikdörtgen"/>
          <p:cNvSpPr/>
          <p:nvPr/>
        </p:nvSpPr>
        <p:spPr>
          <a:xfrm>
            <a:off x="3563888" y="2780928"/>
            <a:ext cx="360040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a:ea typeface="Calibri"/>
                <a:cs typeface="Times New Roman"/>
              </a:rPr>
              <a:t>gecikme zammı</a:t>
            </a:r>
            <a:endParaRPr lang="tr-TR" sz="2200" b="1" dirty="0">
              <a:solidFill>
                <a:schemeClr val="tx1"/>
              </a:solidFill>
            </a:endParaRPr>
          </a:p>
        </p:txBody>
      </p:sp>
      <p:sp>
        <p:nvSpPr>
          <p:cNvPr id="8" name="7 Yuvarlatılmış Dikdörtgen"/>
          <p:cNvSpPr/>
          <p:nvPr/>
        </p:nvSpPr>
        <p:spPr>
          <a:xfrm>
            <a:off x="3779912" y="3501008"/>
            <a:ext cx="4248472"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b="1" dirty="0" smtClean="0">
                <a:solidFill>
                  <a:schemeClr val="tx1"/>
                </a:solidFill>
                <a:latin typeface="Times New Roman" pitchFamily="18" charset="0"/>
                <a:cs typeface="Times New Roman" pitchFamily="18" charset="0"/>
              </a:rPr>
              <a:t>Vergi aslına bağlı kesilen idari para cezalarının</a:t>
            </a:r>
            <a:endParaRPr lang="tr-TR" sz="2200" b="1" dirty="0">
              <a:solidFill>
                <a:schemeClr val="tx1"/>
              </a:solidFill>
              <a:latin typeface="Times New Roman" pitchFamily="18" charset="0"/>
              <a:cs typeface="Times New Roman" pitchFamily="18" charset="0"/>
            </a:endParaRPr>
          </a:p>
        </p:txBody>
      </p:sp>
      <p:sp>
        <p:nvSpPr>
          <p:cNvPr id="11" name="10 Yuvarlatılmış Dikdörtgen"/>
          <p:cNvSpPr/>
          <p:nvPr/>
        </p:nvSpPr>
        <p:spPr>
          <a:xfrm>
            <a:off x="2483768" y="4581128"/>
            <a:ext cx="6048672"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u="sng" dirty="0" smtClean="0">
                <a:solidFill>
                  <a:schemeClr val="tx1"/>
                </a:solidFill>
                <a:latin typeface="Times New Roman" pitchFamily="18" charset="0"/>
                <a:cs typeface="Times New Roman" pitchFamily="18" charset="0"/>
              </a:rPr>
              <a:t>Tamamının tahsilinden vazgeçilir.</a:t>
            </a:r>
            <a:endParaRPr lang="tr-TR" sz="2400" dirty="0"/>
          </a:p>
        </p:txBody>
      </p:sp>
      <p:pic>
        <p:nvPicPr>
          <p:cNvPr id="9" name="Resim 8"/>
          <p:cNvPicPr>
            <a:picLocks noChangeAspect="1"/>
          </p:cNvPicPr>
          <p:nvPr/>
        </p:nvPicPr>
        <p:blipFill>
          <a:blip r:embed="rId2"/>
          <a:stretch>
            <a:fillRect/>
          </a:stretch>
        </p:blipFill>
        <p:spPr>
          <a:xfrm>
            <a:off x="6300192" y="10171"/>
            <a:ext cx="2639797" cy="1079086"/>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4" name="3 Yuvarlatılmış Dikdörtgen"/>
          <p:cNvSpPr/>
          <p:nvPr/>
        </p:nvSpPr>
        <p:spPr>
          <a:xfrm>
            <a:off x="598087" y="1439821"/>
            <a:ext cx="784887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Ancak, </a:t>
            </a:r>
          </a:p>
        </p:txBody>
      </p:sp>
      <p:sp>
        <p:nvSpPr>
          <p:cNvPr id="5" name="4 Yuvarlatılmış Dikdörtgen"/>
          <p:cNvSpPr/>
          <p:nvPr/>
        </p:nvSpPr>
        <p:spPr>
          <a:xfrm>
            <a:off x="683568" y="1981887"/>
            <a:ext cx="7776864" cy="9361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i) verilen en son kararın </a:t>
            </a:r>
            <a:r>
              <a:rPr lang="tr-TR" sz="2200" b="1" dirty="0" smtClean="0">
                <a:solidFill>
                  <a:srgbClr val="FF0000"/>
                </a:solidFill>
                <a:latin typeface="Times New Roman"/>
                <a:ea typeface="Calibri"/>
                <a:cs typeface="Times New Roman"/>
              </a:rPr>
              <a:t>bozma kararı </a:t>
            </a:r>
            <a:r>
              <a:rPr lang="tr-TR" sz="2200" b="1" dirty="0" smtClean="0">
                <a:solidFill>
                  <a:schemeClr val="tx1"/>
                </a:solidFill>
                <a:latin typeface="Times New Roman"/>
                <a:ea typeface="Calibri"/>
                <a:cs typeface="Times New Roman"/>
              </a:rPr>
              <a:t>olması hâlinde birinci fıkra hükmü, (</a:t>
            </a:r>
            <a:r>
              <a:rPr lang="tr-TR" sz="2200" b="1" i="1" dirty="0" smtClean="0">
                <a:solidFill>
                  <a:schemeClr val="tx1"/>
                </a:solidFill>
                <a:latin typeface="Times New Roman"/>
                <a:ea typeface="Calibri"/>
                <a:cs typeface="Times New Roman"/>
              </a:rPr>
              <a:t>Madde 3/1; ilk derece yargı mercileri nezdinde dava açılmış ya da dava açma süresi henüz geçmemiş olan</a:t>
            </a:r>
            <a:r>
              <a:rPr lang="tr-TR" sz="2200" b="1" dirty="0" smtClean="0">
                <a:solidFill>
                  <a:schemeClr val="tx1"/>
                </a:solidFill>
                <a:latin typeface="Times New Roman"/>
                <a:ea typeface="Calibri"/>
                <a:cs typeface="Times New Roman"/>
              </a:rPr>
              <a:t>), </a:t>
            </a:r>
            <a:endParaRPr lang="tr-TR" sz="2200" b="1" dirty="0">
              <a:solidFill>
                <a:schemeClr val="tx1"/>
              </a:solidFill>
            </a:endParaRPr>
          </a:p>
        </p:txBody>
      </p:sp>
      <p:sp>
        <p:nvSpPr>
          <p:cNvPr id="7" name="6 Yuvarlatılmış Dikdörtgen"/>
          <p:cNvSpPr/>
          <p:nvPr/>
        </p:nvSpPr>
        <p:spPr>
          <a:xfrm>
            <a:off x="827584" y="5086673"/>
            <a:ext cx="3312368"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smtClean="0">
                <a:solidFill>
                  <a:schemeClr val="tx1"/>
                </a:solidFill>
                <a:latin typeface="Times New Roman"/>
                <a:ea typeface="Calibri"/>
                <a:cs typeface="Times New Roman"/>
              </a:rPr>
              <a:t>Uygulanır.</a:t>
            </a:r>
          </a:p>
        </p:txBody>
      </p:sp>
      <p:sp>
        <p:nvSpPr>
          <p:cNvPr id="10" name="9 Yuvarlatılmış Dikdörtgen"/>
          <p:cNvSpPr/>
          <p:nvPr/>
        </p:nvSpPr>
        <p:spPr>
          <a:xfrm>
            <a:off x="1547664" y="4256575"/>
            <a:ext cx="6912768"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200" b="1" dirty="0" err="1" smtClean="0">
                <a:solidFill>
                  <a:schemeClr val="tx1"/>
                </a:solidFill>
                <a:latin typeface="Times New Roman"/>
                <a:ea typeface="Calibri"/>
                <a:cs typeface="Times New Roman"/>
              </a:rPr>
              <a:t>iii</a:t>
            </a:r>
            <a:r>
              <a:rPr lang="tr-TR" sz="2200" b="1" dirty="0" smtClean="0">
                <a:solidFill>
                  <a:schemeClr val="tx1"/>
                </a:solidFill>
                <a:latin typeface="Times New Roman"/>
                <a:ea typeface="Calibri"/>
                <a:cs typeface="Times New Roman"/>
              </a:rPr>
              <a:t>) bozulan kısım için birinci fıkra hükmü</a:t>
            </a:r>
            <a:endParaRPr lang="tr-TR" sz="2200" b="1" dirty="0">
              <a:solidFill>
                <a:schemeClr val="tx1"/>
              </a:solidFill>
            </a:endParaRPr>
          </a:p>
        </p:txBody>
      </p:sp>
      <p:sp>
        <p:nvSpPr>
          <p:cNvPr id="8" name="7 Yuvarlatılmış Dikdörtgen"/>
          <p:cNvSpPr/>
          <p:nvPr/>
        </p:nvSpPr>
        <p:spPr>
          <a:xfrm>
            <a:off x="1116835" y="3066437"/>
            <a:ext cx="7344816" cy="10081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chemeClr val="tx1"/>
              </a:solidFill>
              <a:latin typeface="Times New Roman"/>
              <a:ea typeface="Calibri"/>
              <a:cs typeface="Times New Roman"/>
            </a:endParaRPr>
          </a:p>
          <a:p>
            <a:r>
              <a:rPr lang="fi-FI" sz="2200" b="1" dirty="0" smtClean="0">
                <a:solidFill>
                  <a:schemeClr val="tx1"/>
                </a:solidFill>
                <a:latin typeface="Times New Roman"/>
                <a:ea typeface="Calibri"/>
                <a:cs typeface="Times New Roman"/>
              </a:rPr>
              <a:t>ii) </a:t>
            </a:r>
            <a:r>
              <a:rPr lang="fi-FI" sz="2200" b="1" dirty="0" smtClean="0">
                <a:solidFill>
                  <a:srgbClr val="FF0000"/>
                </a:solidFill>
                <a:latin typeface="Times New Roman"/>
                <a:ea typeface="Calibri"/>
                <a:cs typeface="Times New Roman"/>
              </a:rPr>
              <a:t>kısmen onama kısmen bozma kararı </a:t>
            </a:r>
            <a:r>
              <a:rPr lang="fi-FI" sz="2200" b="1" dirty="0" smtClean="0">
                <a:solidFill>
                  <a:schemeClr val="tx1"/>
                </a:solidFill>
                <a:latin typeface="Times New Roman"/>
                <a:ea typeface="Calibri"/>
                <a:cs typeface="Times New Roman"/>
              </a:rPr>
              <a:t>olması hâlinde ise onanan kısım için bu fıkranın (b) bendi</a:t>
            </a:r>
            <a:r>
              <a:rPr lang="fi-FI" sz="2200" b="1" i="1" dirty="0" smtClean="0">
                <a:solidFill>
                  <a:schemeClr val="tx1"/>
                </a:solidFill>
                <a:latin typeface="Times New Roman"/>
                <a:ea typeface="Calibri"/>
                <a:cs typeface="Times New Roman"/>
              </a:rPr>
              <a:t>(Madde 3/2-b; gümrük vergilerinin %20’si ile Yİ-ÜFE</a:t>
            </a:r>
            <a:r>
              <a:rPr lang="fi-FI" sz="2200" b="1" dirty="0" smtClean="0">
                <a:solidFill>
                  <a:schemeClr val="tx1"/>
                </a:solidFill>
                <a:latin typeface="Times New Roman"/>
                <a:ea typeface="Calibri"/>
                <a:cs typeface="Times New Roman"/>
              </a:rPr>
              <a:t>), </a:t>
            </a:r>
          </a:p>
          <a:p>
            <a:endParaRPr lang="tr-TR" sz="2200" b="1" dirty="0">
              <a:solidFill>
                <a:schemeClr val="tx1"/>
              </a:solidFill>
            </a:endParaRPr>
          </a:p>
        </p:txBody>
      </p:sp>
      <p:pic>
        <p:nvPicPr>
          <p:cNvPr id="9" name="Resim 8"/>
          <p:cNvPicPr>
            <a:picLocks noChangeAspect="1"/>
          </p:cNvPicPr>
          <p:nvPr/>
        </p:nvPicPr>
        <p:blipFill>
          <a:blip r:embed="rId2"/>
          <a:stretch>
            <a:fillRect/>
          </a:stretch>
        </p:blipFill>
        <p:spPr>
          <a:xfrm>
            <a:off x="6300192" y="16245"/>
            <a:ext cx="2639797" cy="107908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274638"/>
            <a:ext cx="8229600" cy="3370386"/>
          </a:xfrm>
        </p:spPr>
        <p:txBody>
          <a:bodyPr>
            <a:noAutofit/>
          </a:bodyPr>
          <a:lstStyle/>
          <a:p>
            <a:pPr algn="ctr"/>
            <a:r>
              <a:rPr lang="tr-TR" sz="3200" dirty="0" smtClean="0">
                <a:latin typeface="Times New Roman" pitchFamily="18" charset="0"/>
                <a:cs typeface="Times New Roman" pitchFamily="18" charset="0"/>
              </a:rPr>
              <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A) GÜMRÜK VERGİLERİ VE CEZALAR YÖNÜNDEN KANUN KAPSAMI;</a:t>
            </a:r>
            <a:r>
              <a:rPr lang="tr-TR" sz="3200" dirty="0" smtClean="0"/>
              <a:t/>
            </a:r>
            <a:br>
              <a:rPr lang="tr-TR" sz="3200" dirty="0" smtClean="0"/>
            </a:br>
            <a:endParaRPr lang="tr-TR" sz="3200" dirty="0"/>
          </a:p>
        </p:txBody>
      </p:sp>
      <p:pic>
        <p:nvPicPr>
          <p:cNvPr id="4" name="Resim 3"/>
          <p:cNvPicPr>
            <a:picLocks noChangeAspect="1"/>
          </p:cNvPicPr>
          <p:nvPr/>
        </p:nvPicPr>
        <p:blipFill>
          <a:blip r:embed="rId2"/>
          <a:stretch>
            <a:fillRect/>
          </a:stretch>
        </p:blipFill>
        <p:spPr>
          <a:xfrm>
            <a:off x="6156176" y="279865"/>
            <a:ext cx="2639797" cy="1079086"/>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1484784"/>
            <a:ext cx="8229600" cy="3154355"/>
          </a:xfrm>
        </p:spPr>
        <p:txBody>
          <a:bodyPr>
            <a:normAutofit/>
          </a:bodyPr>
          <a:lstStyle/>
          <a:p>
            <a:pPr algn="just"/>
            <a:r>
              <a:rPr lang="tr-TR" sz="2400" b="1" dirty="0" smtClean="0">
                <a:latin typeface="Times New Roman" pitchFamily="18" charset="0"/>
                <a:cs typeface="Times New Roman" pitchFamily="18" charset="0"/>
              </a:rPr>
              <a:t>Kanunun 3/3. maddesindeki düzenleme gereği; </a:t>
            </a:r>
          </a:p>
          <a:p>
            <a:pPr algn="just"/>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Bu Kanunun yayımı tarihi itibarıyla sadece </a:t>
            </a:r>
            <a:r>
              <a:rPr lang="tr-TR" sz="2400" b="1" u="sng" dirty="0" smtClean="0">
                <a:latin typeface="Times New Roman" pitchFamily="18" charset="0"/>
                <a:cs typeface="Times New Roman" pitchFamily="18" charset="0"/>
              </a:rPr>
              <a:t>gümrük yükümlülüğüyle ilgili idari para cezaların</a:t>
            </a:r>
            <a:r>
              <a:rPr lang="tr-TR" sz="2400" b="1" dirty="0" smtClean="0">
                <a:latin typeface="Times New Roman" pitchFamily="18" charset="0"/>
                <a:cs typeface="Times New Roman" pitchFamily="18" charset="0"/>
              </a:rPr>
              <a:t>a ilişkin dava açılmış (kesinleşmemiş) olması hâlinde;</a:t>
            </a: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084168" y="116632"/>
            <a:ext cx="2639797" cy="1079086"/>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5" name="4 Yuvarlatılmış Dikdörtgen"/>
          <p:cNvSpPr/>
          <p:nvPr/>
        </p:nvSpPr>
        <p:spPr>
          <a:xfrm>
            <a:off x="683568" y="1412776"/>
            <a:ext cx="7776864" cy="16561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AutoNum type="romanLcParenR"/>
            </a:pPr>
            <a:r>
              <a:rPr lang="tr-TR" sz="2200" b="1" dirty="0" smtClean="0">
                <a:solidFill>
                  <a:schemeClr val="tx1"/>
                </a:solidFill>
                <a:latin typeface="Times New Roman"/>
                <a:ea typeface="Calibri"/>
                <a:cs typeface="Times New Roman"/>
              </a:rPr>
              <a:t>Gümrük vergilerinin bu Kanunun yayımı tarihinden önce ödenmiş olması veya 2 </a:t>
            </a:r>
            <a:r>
              <a:rPr lang="tr-TR" sz="2200" b="1" dirty="0" err="1" smtClean="0">
                <a:solidFill>
                  <a:schemeClr val="tx1"/>
                </a:solidFill>
                <a:latin typeface="Times New Roman"/>
                <a:ea typeface="Calibri"/>
                <a:cs typeface="Times New Roman"/>
              </a:rPr>
              <a:t>nci</a:t>
            </a:r>
            <a:r>
              <a:rPr lang="tr-TR" sz="2200" b="1" dirty="0" smtClean="0">
                <a:solidFill>
                  <a:schemeClr val="tx1"/>
                </a:solidFill>
                <a:latin typeface="Times New Roman"/>
                <a:ea typeface="Calibri"/>
                <a:cs typeface="Times New Roman"/>
              </a:rPr>
              <a:t> maddeye (</a:t>
            </a:r>
            <a:r>
              <a:rPr lang="tr-TR" sz="2200" b="1" i="1" dirty="0" smtClean="0">
                <a:solidFill>
                  <a:schemeClr val="tx1"/>
                </a:solidFill>
                <a:latin typeface="Times New Roman"/>
                <a:ea typeface="Calibri"/>
                <a:cs typeface="Times New Roman"/>
              </a:rPr>
              <a:t>kesinleşmiş alacaklar kapsamında</a:t>
            </a:r>
            <a:r>
              <a:rPr lang="tr-TR" sz="2200" b="1" dirty="0" smtClean="0">
                <a:solidFill>
                  <a:schemeClr val="tx1"/>
                </a:solidFill>
                <a:latin typeface="Times New Roman"/>
                <a:ea typeface="Calibri"/>
                <a:cs typeface="Times New Roman"/>
              </a:rPr>
              <a:t>) ilişkin olarak bu Kanunda belirtilen süre ve şekilde ödenmesi şartıyla </a:t>
            </a:r>
          </a:p>
          <a:p>
            <a:endParaRPr lang="tr-TR" sz="2200" b="1" dirty="0">
              <a:solidFill>
                <a:schemeClr val="tx1"/>
              </a:solidFill>
            </a:endParaRPr>
          </a:p>
        </p:txBody>
      </p:sp>
      <p:sp>
        <p:nvSpPr>
          <p:cNvPr id="8" name="7 Yuvarlatılmış Dikdörtgen"/>
          <p:cNvSpPr/>
          <p:nvPr/>
        </p:nvSpPr>
        <p:spPr>
          <a:xfrm>
            <a:off x="755576" y="3975849"/>
            <a:ext cx="7344816" cy="10081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chemeClr val="tx1"/>
              </a:solidFill>
              <a:latin typeface="Times New Roman"/>
              <a:ea typeface="Calibri"/>
              <a:cs typeface="Times New Roman"/>
            </a:endParaRPr>
          </a:p>
          <a:p>
            <a:r>
              <a:rPr lang="fi-FI" sz="2200" b="1" dirty="0" smtClean="0">
                <a:solidFill>
                  <a:schemeClr val="tx1"/>
                </a:solidFill>
                <a:latin typeface="Times New Roman"/>
                <a:ea typeface="Calibri"/>
                <a:cs typeface="Times New Roman"/>
              </a:rPr>
              <a:t>Asla bağlı cezaların</a:t>
            </a:r>
            <a:r>
              <a:rPr lang="tr-TR" sz="2200" b="1" dirty="0" smtClean="0">
                <a:solidFill>
                  <a:schemeClr val="tx1"/>
                </a:solidFill>
                <a:latin typeface="Times New Roman"/>
                <a:ea typeface="Calibri"/>
                <a:cs typeface="Times New Roman"/>
              </a:rPr>
              <a:t> </a:t>
            </a:r>
            <a:r>
              <a:rPr lang="fi-FI" sz="2200" b="1" dirty="0" smtClean="0">
                <a:solidFill>
                  <a:schemeClr val="tx1"/>
                </a:solidFill>
                <a:latin typeface="Times New Roman"/>
                <a:ea typeface="Calibri"/>
                <a:cs typeface="Times New Roman"/>
              </a:rPr>
              <a:t>(</a:t>
            </a:r>
            <a:r>
              <a:rPr lang="fi-FI" sz="2200" b="1" i="1" dirty="0" smtClean="0">
                <a:solidFill>
                  <a:schemeClr val="tx1"/>
                </a:solidFill>
                <a:latin typeface="Times New Roman"/>
                <a:ea typeface="Calibri"/>
                <a:cs typeface="Times New Roman"/>
              </a:rPr>
              <a:t>gümrük vergilerine bağlı cezaların</a:t>
            </a:r>
            <a:r>
              <a:rPr lang="fi-FI" sz="2200" b="1" dirty="0" smtClean="0">
                <a:solidFill>
                  <a:schemeClr val="tx1"/>
                </a:solidFill>
                <a:latin typeface="Times New Roman"/>
                <a:ea typeface="Calibri"/>
                <a:cs typeface="Times New Roman"/>
              </a:rPr>
              <a:t>),  tamamının ve bunlara bağlı gecikme zamlarının,</a:t>
            </a:r>
          </a:p>
          <a:p>
            <a:endParaRPr lang="tr-TR" sz="2200" b="1" dirty="0">
              <a:solidFill>
                <a:schemeClr val="tx1"/>
              </a:solidFill>
            </a:endParaRPr>
          </a:p>
        </p:txBody>
      </p:sp>
      <p:pic>
        <p:nvPicPr>
          <p:cNvPr id="6" name="Resim 5"/>
          <p:cNvPicPr>
            <a:picLocks noChangeAspect="1"/>
          </p:cNvPicPr>
          <p:nvPr/>
        </p:nvPicPr>
        <p:blipFill>
          <a:blip r:embed="rId2"/>
          <a:stretch>
            <a:fillRect/>
          </a:stretch>
        </p:blipFill>
        <p:spPr>
          <a:xfrm>
            <a:off x="6228184" y="116632"/>
            <a:ext cx="2639797" cy="1079086"/>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5" name="4 Yuvarlatılmış Dikdörtgen"/>
          <p:cNvSpPr/>
          <p:nvPr/>
        </p:nvSpPr>
        <p:spPr>
          <a:xfrm>
            <a:off x="451511" y="1174267"/>
            <a:ext cx="8352928" cy="15841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
            <a:r>
              <a:rPr lang="tr-TR" sz="2200" b="1" dirty="0" err="1" smtClean="0">
                <a:solidFill>
                  <a:schemeClr val="tx1"/>
                </a:solidFill>
                <a:latin typeface="Times New Roman"/>
                <a:ea typeface="Calibri"/>
                <a:cs typeface="Times New Roman"/>
              </a:rPr>
              <a:t>ii</a:t>
            </a:r>
            <a:r>
              <a:rPr lang="tr-TR" sz="2200" b="1" dirty="0" smtClean="0">
                <a:solidFill>
                  <a:schemeClr val="tx1"/>
                </a:solidFill>
                <a:latin typeface="Times New Roman"/>
                <a:ea typeface="Calibri"/>
                <a:cs typeface="Times New Roman"/>
              </a:rPr>
              <a:t>) Asla bağlı olmaksızın kesilen gümrük yükümlülüğüyle ilgili idari para cezalarından bu maddenin birinci fıkrasında (</a:t>
            </a:r>
            <a:r>
              <a:rPr lang="tr-TR" sz="2200" b="1" i="1" dirty="0" smtClean="0">
                <a:solidFill>
                  <a:schemeClr val="tx1"/>
                </a:solidFill>
                <a:latin typeface="Times New Roman"/>
                <a:ea typeface="Calibri"/>
                <a:cs typeface="Times New Roman"/>
              </a:rPr>
              <a:t>ilk derece yargı mercileri nezdinde dava açılmış ya da dava açma süresi henüz geçmemiş olan</a:t>
            </a:r>
            <a:r>
              <a:rPr lang="tr-TR" sz="2200" b="1" dirty="0" smtClean="0">
                <a:solidFill>
                  <a:schemeClr val="tx1"/>
                </a:solidFill>
                <a:latin typeface="Times New Roman"/>
                <a:ea typeface="Calibri"/>
                <a:cs typeface="Times New Roman"/>
              </a:rPr>
              <a:t>) belirtilen safhada olanlarda,</a:t>
            </a:r>
          </a:p>
          <a:p>
            <a:pPr marL="514350" indent="-514350" algn="just"/>
            <a:r>
              <a:rPr lang="tr-TR" sz="2200" b="1" dirty="0" smtClean="0">
                <a:solidFill>
                  <a:schemeClr val="tx1"/>
                </a:solidFill>
                <a:latin typeface="Times New Roman"/>
                <a:ea typeface="Calibri"/>
                <a:cs typeface="Times New Roman"/>
              </a:rPr>
              <a:t> cezanın %25'inin,</a:t>
            </a:r>
            <a:endParaRPr lang="tr-TR" sz="2200" b="1" dirty="0">
              <a:solidFill>
                <a:schemeClr val="tx1"/>
              </a:solidFill>
            </a:endParaRPr>
          </a:p>
        </p:txBody>
      </p:sp>
      <p:sp>
        <p:nvSpPr>
          <p:cNvPr id="8" name="7 Yuvarlatılmış Dikdörtgen"/>
          <p:cNvSpPr/>
          <p:nvPr/>
        </p:nvSpPr>
        <p:spPr>
          <a:xfrm>
            <a:off x="467544" y="2924944"/>
            <a:ext cx="8352928" cy="10081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chemeClr val="tx1"/>
              </a:solidFill>
              <a:latin typeface="Times New Roman"/>
              <a:ea typeface="Calibri"/>
              <a:cs typeface="Times New Roman"/>
            </a:endParaRPr>
          </a:p>
          <a:p>
            <a:r>
              <a:rPr lang="fi-FI" sz="2200" b="1" dirty="0" smtClean="0">
                <a:solidFill>
                  <a:schemeClr val="tx1"/>
                </a:solidFill>
                <a:latin typeface="Times New Roman"/>
                <a:ea typeface="Calibri"/>
                <a:cs typeface="Times New Roman"/>
              </a:rPr>
              <a:t>ikinci fıkrasının; (a) bendinde (</a:t>
            </a:r>
            <a:r>
              <a:rPr lang="fi-FI" sz="2200" b="1" i="1" dirty="0" smtClean="0">
                <a:solidFill>
                  <a:schemeClr val="tx1"/>
                </a:solidFill>
                <a:latin typeface="Times New Roman"/>
                <a:ea typeface="Calibri"/>
                <a:cs typeface="Times New Roman"/>
              </a:rPr>
              <a:t>Madde 3/2-a; terkine ilişkin olanlarda</a:t>
            </a:r>
            <a:r>
              <a:rPr lang="fi-FI" sz="2200" b="1" dirty="0" smtClean="0">
                <a:solidFill>
                  <a:schemeClr val="tx1"/>
                </a:solidFill>
                <a:latin typeface="Times New Roman"/>
                <a:ea typeface="Calibri"/>
                <a:cs typeface="Times New Roman"/>
              </a:rPr>
              <a:t>) belirtilen safhada olanlarda</a:t>
            </a:r>
            <a:r>
              <a:rPr lang="tr-TR" sz="2200" b="1" dirty="0" smtClean="0">
                <a:solidFill>
                  <a:schemeClr val="tx1"/>
                </a:solidFill>
                <a:latin typeface="Times New Roman"/>
                <a:ea typeface="Calibri"/>
                <a:cs typeface="Times New Roman"/>
              </a:rPr>
              <a:t>,</a:t>
            </a:r>
            <a:r>
              <a:rPr lang="fi-FI" sz="2200" b="1" dirty="0" smtClean="0">
                <a:solidFill>
                  <a:schemeClr val="tx1"/>
                </a:solidFill>
                <a:latin typeface="Times New Roman"/>
                <a:ea typeface="Calibri"/>
                <a:cs typeface="Times New Roman"/>
              </a:rPr>
              <a:t> cezanın % 10'unun, </a:t>
            </a:r>
          </a:p>
          <a:p>
            <a:endParaRPr lang="tr-TR" sz="2200" b="1" dirty="0">
              <a:solidFill>
                <a:schemeClr val="tx1"/>
              </a:solidFill>
            </a:endParaRPr>
          </a:p>
        </p:txBody>
      </p:sp>
      <p:sp>
        <p:nvSpPr>
          <p:cNvPr id="6" name="5 Yuvarlatılmış Dikdörtgen"/>
          <p:cNvSpPr/>
          <p:nvPr/>
        </p:nvSpPr>
        <p:spPr>
          <a:xfrm>
            <a:off x="539552" y="4041068"/>
            <a:ext cx="8280920" cy="13681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chemeClr val="tx1"/>
              </a:solidFill>
              <a:latin typeface="Times New Roman"/>
              <a:ea typeface="Calibri"/>
              <a:cs typeface="Times New Roman"/>
            </a:endParaRPr>
          </a:p>
          <a:p>
            <a:r>
              <a:rPr lang="fi-FI" sz="2200" b="1" dirty="0" smtClean="0">
                <a:solidFill>
                  <a:schemeClr val="tx1"/>
                </a:solidFill>
                <a:latin typeface="Times New Roman"/>
                <a:ea typeface="Calibri"/>
                <a:cs typeface="Times New Roman"/>
              </a:rPr>
              <a:t>(b) bendinde (</a:t>
            </a:r>
            <a:r>
              <a:rPr lang="fi-FI" sz="2200" b="1" i="1" dirty="0" smtClean="0">
                <a:solidFill>
                  <a:schemeClr val="tx1"/>
                </a:solidFill>
                <a:latin typeface="Times New Roman"/>
                <a:ea typeface="Calibri"/>
                <a:cs typeface="Times New Roman"/>
              </a:rPr>
              <a:t>Madde 3/2-b; tasdik veya tadile ilişkin olanlarda</a:t>
            </a:r>
            <a:r>
              <a:rPr lang="fi-FI" sz="2200" b="1" dirty="0" smtClean="0">
                <a:solidFill>
                  <a:schemeClr val="tx1"/>
                </a:solidFill>
                <a:latin typeface="Times New Roman"/>
                <a:ea typeface="Calibri"/>
                <a:cs typeface="Times New Roman"/>
              </a:rPr>
              <a:t>) belirtilen safhada bulunanlarda tasdik edilen ceza tutarının</a:t>
            </a:r>
            <a:endParaRPr lang="tr-TR" sz="2200" b="1" dirty="0" smtClean="0">
              <a:solidFill>
                <a:schemeClr val="tx1"/>
              </a:solidFill>
              <a:latin typeface="Times New Roman"/>
              <a:ea typeface="Calibri"/>
              <a:cs typeface="Times New Roman"/>
            </a:endParaRPr>
          </a:p>
          <a:p>
            <a:r>
              <a:rPr lang="fi-FI" sz="2200" b="1" dirty="0" smtClean="0">
                <a:solidFill>
                  <a:schemeClr val="tx1"/>
                </a:solidFill>
                <a:latin typeface="Times New Roman"/>
                <a:ea typeface="Calibri"/>
                <a:cs typeface="Times New Roman"/>
              </a:rPr>
              <a:t>%50'sinin, terkin edilen cezanın %10'unun </a:t>
            </a:r>
          </a:p>
          <a:p>
            <a:endParaRPr lang="tr-TR" sz="2200" b="1" dirty="0">
              <a:solidFill>
                <a:schemeClr val="tx1"/>
              </a:solidFill>
            </a:endParaRPr>
          </a:p>
        </p:txBody>
      </p:sp>
      <p:sp>
        <p:nvSpPr>
          <p:cNvPr id="7" name="6 Yuvarlatılmış Dikdörtgen"/>
          <p:cNvSpPr/>
          <p:nvPr/>
        </p:nvSpPr>
        <p:spPr>
          <a:xfrm>
            <a:off x="574938" y="5517232"/>
            <a:ext cx="8208912"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rgbClr val="FF0000"/>
              </a:solidFill>
              <a:latin typeface="Times New Roman"/>
              <a:ea typeface="Calibri"/>
              <a:cs typeface="Times New Roman"/>
            </a:endParaRPr>
          </a:p>
          <a:p>
            <a:r>
              <a:rPr lang="fi-FI" sz="2200" b="1" dirty="0" smtClean="0">
                <a:solidFill>
                  <a:srgbClr val="FF0000"/>
                </a:solidFill>
                <a:latin typeface="Times New Roman"/>
                <a:ea typeface="Calibri"/>
                <a:cs typeface="Times New Roman"/>
              </a:rPr>
              <a:t>Bu Kanunda belirtilen süre ve şekilde tamamen ödenmesi şartıyla kalan cezaların,</a:t>
            </a:r>
          </a:p>
          <a:p>
            <a:endParaRPr lang="tr-TR" sz="2200" b="1" dirty="0">
              <a:solidFill>
                <a:srgbClr val="FF0000"/>
              </a:solidFill>
            </a:endParaRPr>
          </a:p>
        </p:txBody>
      </p:sp>
      <p:pic>
        <p:nvPicPr>
          <p:cNvPr id="9" name="Resim 8"/>
          <p:cNvPicPr>
            <a:picLocks noChangeAspect="1"/>
          </p:cNvPicPr>
          <p:nvPr/>
        </p:nvPicPr>
        <p:blipFill>
          <a:blip r:embed="rId2"/>
          <a:stretch>
            <a:fillRect/>
          </a:stretch>
        </p:blipFill>
        <p:spPr>
          <a:xfrm>
            <a:off x="6178226" y="-85873"/>
            <a:ext cx="2639797" cy="1079086"/>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5" name="4 Yuvarlatılmış Dikdörtgen"/>
          <p:cNvSpPr/>
          <p:nvPr/>
        </p:nvSpPr>
        <p:spPr>
          <a:xfrm>
            <a:off x="498681" y="1056959"/>
            <a:ext cx="8352928" cy="12241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
            <a:r>
              <a:rPr lang="tr-TR" sz="2200" b="1" dirty="0" err="1" smtClean="0">
                <a:solidFill>
                  <a:schemeClr val="tx1"/>
                </a:solidFill>
                <a:latin typeface="Times New Roman"/>
                <a:ea typeface="Calibri"/>
                <a:cs typeface="Times New Roman"/>
              </a:rPr>
              <a:t>iii</a:t>
            </a:r>
            <a:r>
              <a:rPr lang="tr-TR" sz="2200" b="1" dirty="0" smtClean="0">
                <a:solidFill>
                  <a:schemeClr val="tx1"/>
                </a:solidFill>
                <a:latin typeface="Times New Roman"/>
                <a:ea typeface="Calibri"/>
                <a:cs typeface="Times New Roman"/>
              </a:rPr>
              <a:t>) Asla bağlı olmaksızın kesilen gümrük yükümlülüğüyle ilgili idari para cezalarına ilişkin verilen en son kararın bozma kararı olması hâlinde cezanın %25'inin, </a:t>
            </a:r>
          </a:p>
        </p:txBody>
      </p:sp>
      <p:sp>
        <p:nvSpPr>
          <p:cNvPr id="8" name="7 Yuvarlatılmış Dikdörtgen"/>
          <p:cNvSpPr/>
          <p:nvPr/>
        </p:nvSpPr>
        <p:spPr>
          <a:xfrm>
            <a:off x="563003" y="2425111"/>
            <a:ext cx="8288606" cy="5760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2200" b="1" dirty="0" smtClean="0">
                <a:solidFill>
                  <a:schemeClr val="tx1"/>
                </a:solidFill>
                <a:latin typeface="Times New Roman"/>
                <a:ea typeface="Calibri"/>
                <a:cs typeface="Times New Roman"/>
              </a:rPr>
              <a:t>kısmen onama kısmen bozma kararı olması hâlinde, </a:t>
            </a:r>
            <a:endParaRPr lang="tr-TR" sz="2200" b="1" dirty="0">
              <a:solidFill>
                <a:schemeClr val="tx1"/>
              </a:solidFill>
            </a:endParaRPr>
          </a:p>
        </p:txBody>
      </p:sp>
      <p:sp>
        <p:nvSpPr>
          <p:cNvPr id="6" name="5 Yuvarlatılmış Dikdörtgen"/>
          <p:cNvSpPr/>
          <p:nvPr/>
        </p:nvSpPr>
        <p:spPr>
          <a:xfrm>
            <a:off x="544665" y="3162137"/>
            <a:ext cx="8280920" cy="125802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i-FI" sz="2200" b="1" dirty="0" smtClean="0">
                <a:solidFill>
                  <a:schemeClr val="tx1"/>
                </a:solidFill>
                <a:latin typeface="Times New Roman"/>
                <a:ea typeface="Calibri"/>
                <a:cs typeface="Times New Roman"/>
              </a:rPr>
              <a:t>onanan kısım için ikinci fıkranın (b) bendindeki (</a:t>
            </a:r>
            <a:r>
              <a:rPr lang="fi-FI" sz="2000" b="1" i="1" dirty="0" smtClean="0">
                <a:solidFill>
                  <a:schemeClr val="tx1"/>
                </a:solidFill>
                <a:latin typeface="Times New Roman"/>
                <a:ea typeface="Calibri"/>
                <a:cs typeface="Times New Roman"/>
              </a:rPr>
              <a:t>Madde 3/2-b; tasdik veya tadile ilişkin olanlarda</a:t>
            </a:r>
            <a:r>
              <a:rPr lang="fi-FI" sz="2200" b="1" dirty="0" smtClean="0">
                <a:solidFill>
                  <a:schemeClr val="tx1"/>
                </a:solidFill>
                <a:latin typeface="Times New Roman"/>
                <a:ea typeface="Calibri"/>
                <a:cs typeface="Times New Roman"/>
              </a:rPr>
              <a:t>) esaslar çerçevesinde, ilgisine göre anılan bentteki oranların yarısının, </a:t>
            </a:r>
            <a:endParaRPr lang="tr-TR" sz="2200" b="1" dirty="0" smtClean="0">
              <a:solidFill>
                <a:schemeClr val="tx1"/>
              </a:solidFill>
              <a:latin typeface="Times New Roman"/>
              <a:ea typeface="Calibri"/>
              <a:cs typeface="Times New Roman"/>
            </a:endParaRPr>
          </a:p>
          <a:p>
            <a:pPr algn="just"/>
            <a:r>
              <a:rPr lang="fi-FI" sz="2200" b="1" dirty="0" smtClean="0">
                <a:solidFill>
                  <a:schemeClr val="tx1"/>
                </a:solidFill>
                <a:latin typeface="Times New Roman"/>
                <a:ea typeface="Calibri"/>
                <a:cs typeface="Times New Roman"/>
              </a:rPr>
              <a:t>bozulan kısım için %25'inin, </a:t>
            </a:r>
            <a:endParaRPr lang="tr-TR" sz="2200" b="1" dirty="0">
              <a:solidFill>
                <a:schemeClr val="tx1"/>
              </a:solidFill>
            </a:endParaRPr>
          </a:p>
        </p:txBody>
      </p:sp>
      <p:sp>
        <p:nvSpPr>
          <p:cNvPr id="7" name="6 Yuvarlatılmış Dikdörtgen"/>
          <p:cNvSpPr/>
          <p:nvPr/>
        </p:nvSpPr>
        <p:spPr>
          <a:xfrm>
            <a:off x="2627784" y="5481228"/>
            <a:ext cx="5256584"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rgbClr val="FF0000"/>
              </a:solidFill>
              <a:latin typeface="Times New Roman"/>
              <a:ea typeface="Calibri"/>
              <a:cs typeface="Times New Roman"/>
            </a:endParaRPr>
          </a:p>
          <a:p>
            <a:r>
              <a:rPr lang="tr-TR" sz="2200" b="1" dirty="0" smtClean="0">
                <a:solidFill>
                  <a:srgbClr val="FF0000"/>
                </a:solidFill>
                <a:latin typeface="Times New Roman"/>
                <a:ea typeface="Calibri"/>
                <a:cs typeface="Times New Roman"/>
              </a:rPr>
              <a:t>K</a:t>
            </a:r>
            <a:r>
              <a:rPr lang="fi-FI" sz="2200" b="1" dirty="0" smtClean="0">
                <a:solidFill>
                  <a:srgbClr val="FF0000"/>
                </a:solidFill>
                <a:latin typeface="Times New Roman"/>
                <a:ea typeface="Calibri"/>
                <a:cs typeface="Times New Roman"/>
              </a:rPr>
              <a:t>alan cezaların</a:t>
            </a:r>
            <a:r>
              <a:rPr lang="tr-TR" sz="2200" b="1" dirty="0" smtClean="0">
                <a:solidFill>
                  <a:srgbClr val="FF0000"/>
                </a:solidFill>
                <a:latin typeface="Times New Roman"/>
                <a:ea typeface="Calibri"/>
                <a:cs typeface="Times New Roman"/>
              </a:rPr>
              <a:t> tahsilinden vazgeçilir.</a:t>
            </a:r>
            <a:endParaRPr lang="fi-FI" sz="2200" b="1" dirty="0" smtClean="0">
              <a:solidFill>
                <a:srgbClr val="FF0000"/>
              </a:solidFill>
              <a:latin typeface="Times New Roman"/>
              <a:ea typeface="Calibri"/>
              <a:cs typeface="Times New Roman"/>
            </a:endParaRPr>
          </a:p>
          <a:p>
            <a:endParaRPr lang="tr-TR" sz="2200" b="1" dirty="0">
              <a:solidFill>
                <a:srgbClr val="FF0000"/>
              </a:solidFill>
            </a:endParaRPr>
          </a:p>
        </p:txBody>
      </p:sp>
      <p:sp>
        <p:nvSpPr>
          <p:cNvPr id="9" name="8 Yuvarlatılmış Dikdörtgen"/>
          <p:cNvSpPr/>
          <p:nvPr/>
        </p:nvSpPr>
        <p:spPr>
          <a:xfrm>
            <a:off x="575555" y="4581128"/>
            <a:ext cx="8263503"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2200" b="1" dirty="0" smtClean="0">
                <a:solidFill>
                  <a:schemeClr val="tx1"/>
                </a:solidFill>
                <a:latin typeface="Times New Roman"/>
                <a:ea typeface="Calibri"/>
                <a:cs typeface="Times New Roman"/>
              </a:rPr>
              <a:t>Bu Kanunda belirtilen süre ve şekilde tamamen ödenmesi</a:t>
            </a:r>
            <a:r>
              <a:rPr lang="tr-TR" sz="2200" b="1" dirty="0" smtClean="0">
                <a:solidFill>
                  <a:schemeClr val="tx1"/>
                </a:solidFill>
                <a:latin typeface="Times New Roman"/>
                <a:ea typeface="Calibri"/>
                <a:cs typeface="Times New Roman"/>
              </a:rPr>
              <a:t> şartıyla</a:t>
            </a:r>
            <a:r>
              <a:rPr lang="fi-FI" sz="2200" b="1" dirty="0" smtClean="0">
                <a:solidFill>
                  <a:schemeClr val="tx1"/>
                </a:solidFill>
                <a:latin typeface="Times New Roman"/>
                <a:ea typeface="Calibri"/>
                <a:cs typeface="Times New Roman"/>
              </a:rPr>
              <a:t> </a:t>
            </a:r>
            <a:endParaRPr lang="tr-TR" sz="2200" b="1" dirty="0">
              <a:solidFill>
                <a:schemeClr val="tx1"/>
              </a:solidFill>
            </a:endParaRPr>
          </a:p>
        </p:txBody>
      </p:sp>
      <p:pic>
        <p:nvPicPr>
          <p:cNvPr id="10" name="Resim 9"/>
          <p:cNvPicPr>
            <a:picLocks noChangeAspect="1"/>
          </p:cNvPicPr>
          <p:nvPr/>
        </p:nvPicPr>
        <p:blipFill>
          <a:blip r:embed="rId2"/>
          <a:stretch>
            <a:fillRect/>
          </a:stretch>
        </p:blipFill>
        <p:spPr>
          <a:xfrm>
            <a:off x="6372200" y="81145"/>
            <a:ext cx="2639797" cy="1079086"/>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5" name="4 Yuvarlatılmış Dikdörtgen"/>
          <p:cNvSpPr/>
          <p:nvPr/>
        </p:nvSpPr>
        <p:spPr>
          <a:xfrm>
            <a:off x="405880" y="1340768"/>
            <a:ext cx="8352928" cy="16561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
            <a:r>
              <a:rPr lang="tr-TR" sz="2200" b="1" u="sng" dirty="0" smtClean="0">
                <a:solidFill>
                  <a:schemeClr val="tx1"/>
                </a:solidFill>
                <a:latin typeface="Times New Roman"/>
                <a:ea typeface="Calibri"/>
                <a:cs typeface="Times New Roman"/>
              </a:rPr>
              <a:t>Eşyanın gümrüklenmiş değerine bağlı olarak kesilmiş olan idari para cezaları </a:t>
            </a:r>
            <a:r>
              <a:rPr lang="tr-TR" sz="2200" b="1" dirty="0" smtClean="0">
                <a:solidFill>
                  <a:schemeClr val="tx1"/>
                </a:solidFill>
                <a:latin typeface="Times New Roman"/>
                <a:ea typeface="Calibri"/>
                <a:cs typeface="Times New Roman"/>
              </a:rPr>
              <a:t>ile ilgili olarak bu maddenin birinci </a:t>
            </a:r>
            <a:r>
              <a:rPr lang="tr-TR" sz="2000" b="1" i="1" dirty="0" smtClean="0">
                <a:solidFill>
                  <a:schemeClr val="tx1"/>
                </a:solidFill>
                <a:latin typeface="Times New Roman"/>
                <a:ea typeface="Calibri"/>
                <a:cs typeface="Times New Roman"/>
              </a:rPr>
              <a:t>fıkrasında(ilk derece yargı mercileri nezdinde dava açılmış ya da dava açma süresi henüz geçmemiş olan</a:t>
            </a:r>
            <a:r>
              <a:rPr lang="tr-TR" sz="2200" b="1" dirty="0" smtClean="0">
                <a:solidFill>
                  <a:schemeClr val="tx1"/>
                </a:solidFill>
                <a:latin typeface="Times New Roman"/>
                <a:ea typeface="Calibri"/>
                <a:cs typeface="Times New Roman"/>
              </a:rPr>
              <a:t>)  belirtilen safhada olanlarda cezanın %15'inin,</a:t>
            </a:r>
          </a:p>
        </p:txBody>
      </p:sp>
      <p:sp>
        <p:nvSpPr>
          <p:cNvPr id="6" name="5 Yuvarlatılmış Dikdörtgen"/>
          <p:cNvSpPr/>
          <p:nvPr/>
        </p:nvSpPr>
        <p:spPr>
          <a:xfrm>
            <a:off x="434149" y="3140968"/>
            <a:ext cx="8280920" cy="864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tr-TR" sz="2200" b="1" dirty="0" smtClean="0">
              <a:solidFill>
                <a:schemeClr val="tx1"/>
              </a:solidFill>
              <a:latin typeface="Times New Roman"/>
              <a:ea typeface="Calibri"/>
              <a:cs typeface="Times New Roman"/>
            </a:endParaRPr>
          </a:p>
          <a:p>
            <a:pPr algn="just"/>
            <a:r>
              <a:rPr lang="fi-FI" sz="2200" b="1" dirty="0" smtClean="0">
                <a:solidFill>
                  <a:schemeClr val="tx1"/>
                </a:solidFill>
                <a:latin typeface="Times New Roman"/>
                <a:ea typeface="Calibri"/>
                <a:cs typeface="Times New Roman"/>
              </a:rPr>
              <a:t>ikinci fıkrasının; (a) bendinde (</a:t>
            </a:r>
            <a:r>
              <a:rPr lang="fi-FI" sz="2000" b="1" i="1" dirty="0" smtClean="0">
                <a:solidFill>
                  <a:schemeClr val="tx1"/>
                </a:solidFill>
                <a:latin typeface="Times New Roman"/>
                <a:ea typeface="Calibri"/>
                <a:cs typeface="Times New Roman"/>
              </a:rPr>
              <a:t>Madde 3/2-a; terkine ilişkin olanlarda</a:t>
            </a:r>
            <a:r>
              <a:rPr lang="fi-FI" sz="2200" b="1" dirty="0" smtClean="0">
                <a:solidFill>
                  <a:schemeClr val="tx1"/>
                </a:solidFill>
                <a:latin typeface="Times New Roman"/>
                <a:ea typeface="Calibri"/>
                <a:cs typeface="Times New Roman"/>
              </a:rPr>
              <a:t>) belirtilen safhada olanlarda cezanın %5'inin, </a:t>
            </a:r>
          </a:p>
          <a:p>
            <a:pPr algn="just"/>
            <a:r>
              <a:rPr lang="fi-FI" sz="2200" b="1" dirty="0" smtClean="0">
                <a:solidFill>
                  <a:schemeClr val="tx1"/>
                </a:solidFill>
                <a:latin typeface="Times New Roman"/>
                <a:ea typeface="Calibri"/>
                <a:cs typeface="Times New Roman"/>
              </a:rPr>
              <a:t> </a:t>
            </a:r>
            <a:endParaRPr lang="tr-TR" sz="2200" b="1" dirty="0">
              <a:solidFill>
                <a:schemeClr val="tx1"/>
              </a:solidFill>
            </a:endParaRPr>
          </a:p>
        </p:txBody>
      </p:sp>
      <p:sp>
        <p:nvSpPr>
          <p:cNvPr id="9" name="8 Yuvarlatılmış Dikdörtgen"/>
          <p:cNvSpPr/>
          <p:nvPr/>
        </p:nvSpPr>
        <p:spPr>
          <a:xfrm>
            <a:off x="434149" y="4293096"/>
            <a:ext cx="8280920" cy="9361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2200" b="1" dirty="0" smtClean="0">
                <a:solidFill>
                  <a:schemeClr val="tx1"/>
                </a:solidFill>
                <a:latin typeface="Times New Roman"/>
                <a:ea typeface="Calibri"/>
                <a:cs typeface="Times New Roman"/>
              </a:rPr>
              <a:t>(b) bendinde (</a:t>
            </a:r>
            <a:r>
              <a:rPr lang="fi-FI" sz="2000" b="1" i="1" dirty="0" smtClean="0">
                <a:solidFill>
                  <a:schemeClr val="tx1"/>
                </a:solidFill>
                <a:latin typeface="Times New Roman"/>
                <a:ea typeface="Calibri"/>
                <a:cs typeface="Times New Roman"/>
              </a:rPr>
              <a:t>Madde 3/2-b; tasdik veya tadile ilişkin olanlarda</a:t>
            </a:r>
            <a:r>
              <a:rPr lang="fi-FI" sz="2200" b="1" dirty="0" smtClean="0">
                <a:solidFill>
                  <a:schemeClr val="tx1"/>
                </a:solidFill>
                <a:latin typeface="Times New Roman"/>
                <a:ea typeface="Calibri"/>
                <a:cs typeface="Times New Roman"/>
              </a:rPr>
              <a:t>) belirtilen safhada bulunanlarda tasdik edilen ceza tutarının %30'unun, terkin edilen cezanın %5'inin, </a:t>
            </a:r>
          </a:p>
        </p:txBody>
      </p:sp>
      <p:sp>
        <p:nvSpPr>
          <p:cNvPr id="10" name="9 Yuvarlatılmış Dikdörtgen"/>
          <p:cNvSpPr/>
          <p:nvPr/>
        </p:nvSpPr>
        <p:spPr>
          <a:xfrm>
            <a:off x="477888" y="5373216"/>
            <a:ext cx="8280920" cy="9361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2200" b="1" dirty="0" smtClean="0">
                <a:solidFill>
                  <a:schemeClr val="tx1"/>
                </a:solidFill>
                <a:latin typeface="Times New Roman"/>
                <a:ea typeface="Calibri"/>
                <a:cs typeface="Times New Roman"/>
              </a:rPr>
              <a:t>verilen en son kararın bozma kararı olması hâlinde cezanın %15'inin, </a:t>
            </a:r>
          </a:p>
        </p:txBody>
      </p:sp>
      <p:pic>
        <p:nvPicPr>
          <p:cNvPr id="7" name="Resim 6"/>
          <p:cNvPicPr>
            <a:picLocks noChangeAspect="1"/>
          </p:cNvPicPr>
          <p:nvPr/>
        </p:nvPicPr>
        <p:blipFill>
          <a:blip r:embed="rId2"/>
          <a:stretch>
            <a:fillRect/>
          </a:stretch>
        </p:blipFill>
        <p:spPr>
          <a:xfrm>
            <a:off x="6201276" y="189674"/>
            <a:ext cx="2639797" cy="1079086"/>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5" name="4 Yuvarlatılmış Dikdörtgen"/>
          <p:cNvSpPr/>
          <p:nvPr/>
        </p:nvSpPr>
        <p:spPr>
          <a:xfrm>
            <a:off x="426298" y="1492168"/>
            <a:ext cx="8352928"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
            <a:r>
              <a:rPr lang="tr-TR" sz="2200" b="1" dirty="0" smtClean="0">
                <a:solidFill>
                  <a:schemeClr val="tx1"/>
                </a:solidFill>
                <a:latin typeface="Times New Roman"/>
                <a:ea typeface="Calibri"/>
                <a:cs typeface="Times New Roman"/>
              </a:rPr>
              <a:t>kısmen onama kısmen bozma kararı olması hâlinde; onanan kısmın tasdik veya </a:t>
            </a:r>
            <a:r>
              <a:rPr lang="tr-TR" sz="2200" b="1" dirty="0" err="1" smtClean="0">
                <a:solidFill>
                  <a:schemeClr val="tx1"/>
                </a:solidFill>
                <a:latin typeface="Times New Roman"/>
                <a:ea typeface="Calibri"/>
                <a:cs typeface="Times New Roman"/>
              </a:rPr>
              <a:t>tadilen</a:t>
            </a:r>
            <a:r>
              <a:rPr lang="tr-TR" sz="2200" b="1" dirty="0" smtClean="0">
                <a:solidFill>
                  <a:schemeClr val="tx1"/>
                </a:solidFill>
                <a:latin typeface="Times New Roman"/>
                <a:ea typeface="Calibri"/>
                <a:cs typeface="Times New Roman"/>
              </a:rPr>
              <a:t> tasdike ilişkin karar olması hâlinde tasdik edilen cezanın %30'unun, </a:t>
            </a:r>
          </a:p>
          <a:p>
            <a:pPr marL="514350" indent="-514350" algn="just"/>
            <a:endParaRPr lang="tr-TR" sz="2200" b="1" dirty="0" smtClean="0">
              <a:solidFill>
                <a:schemeClr val="tx1"/>
              </a:solidFill>
              <a:latin typeface="Times New Roman"/>
              <a:ea typeface="Calibri"/>
              <a:cs typeface="Times New Roman"/>
            </a:endParaRPr>
          </a:p>
        </p:txBody>
      </p:sp>
      <p:sp>
        <p:nvSpPr>
          <p:cNvPr id="6" name="5 Yuvarlatılmış Dikdörtgen"/>
          <p:cNvSpPr/>
          <p:nvPr/>
        </p:nvSpPr>
        <p:spPr>
          <a:xfrm>
            <a:off x="392309" y="3027266"/>
            <a:ext cx="8280920" cy="5760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i-FI" sz="2200" b="1" dirty="0" smtClean="0">
                <a:solidFill>
                  <a:schemeClr val="tx1"/>
                </a:solidFill>
                <a:latin typeface="Times New Roman"/>
                <a:ea typeface="Calibri"/>
                <a:cs typeface="Times New Roman"/>
              </a:rPr>
              <a:t>terkin edilen cezanın %5'inin, bozulan kısmın %15'inin </a:t>
            </a:r>
            <a:endParaRPr lang="tr-TR" sz="2200" b="1" dirty="0">
              <a:solidFill>
                <a:schemeClr val="tx1"/>
              </a:solidFill>
            </a:endParaRPr>
          </a:p>
        </p:txBody>
      </p:sp>
      <p:sp>
        <p:nvSpPr>
          <p:cNvPr id="7" name="6 Yuvarlatılmış Dikdörtgen"/>
          <p:cNvSpPr/>
          <p:nvPr/>
        </p:nvSpPr>
        <p:spPr>
          <a:xfrm>
            <a:off x="2123728" y="5057800"/>
            <a:ext cx="5256584"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2200" b="1" dirty="0" smtClean="0">
              <a:solidFill>
                <a:srgbClr val="FF0000"/>
              </a:solidFill>
              <a:latin typeface="Times New Roman"/>
              <a:ea typeface="Calibri"/>
              <a:cs typeface="Times New Roman"/>
            </a:endParaRPr>
          </a:p>
          <a:p>
            <a:r>
              <a:rPr lang="tr-TR" sz="2200" b="1" dirty="0" smtClean="0">
                <a:solidFill>
                  <a:srgbClr val="FF0000"/>
                </a:solidFill>
                <a:latin typeface="Times New Roman"/>
                <a:ea typeface="Calibri"/>
                <a:cs typeface="Times New Roman"/>
              </a:rPr>
              <a:t>K</a:t>
            </a:r>
            <a:r>
              <a:rPr lang="fi-FI" sz="2200" b="1" dirty="0" smtClean="0">
                <a:solidFill>
                  <a:srgbClr val="FF0000"/>
                </a:solidFill>
                <a:latin typeface="Times New Roman"/>
                <a:ea typeface="Calibri"/>
                <a:cs typeface="Times New Roman"/>
              </a:rPr>
              <a:t>alan cezaların</a:t>
            </a:r>
            <a:r>
              <a:rPr lang="tr-TR" sz="2200" b="1" dirty="0" smtClean="0">
                <a:solidFill>
                  <a:srgbClr val="FF0000"/>
                </a:solidFill>
                <a:latin typeface="Times New Roman"/>
                <a:ea typeface="Calibri"/>
                <a:cs typeface="Times New Roman"/>
              </a:rPr>
              <a:t> tahsilinden vazgeçilir.</a:t>
            </a:r>
            <a:endParaRPr lang="fi-FI" sz="2200" b="1" dirty="0" smtClean="0">
              <a:solidFill>
                <a:srgbClr val="FF0000"/>
              </a:solidFill>
              <a:latin typeface="Times New Roman"/>
              <a:ea typeface="Calibri"/>
              <a:cs typeface="Times New Roman"/>
            </a:endParaRPr>
          </a:p>
          <a:p>
            <a:endParaRPr lang="tr-TR" sz="2200" b="1" dirty="0">
              <a:solidFill>
                <a:srgbClr val="FF0000"/>
              </a:solidFill>
            </a:endParaRPr>
          </a:p>
        </p:txBody>
      </p:sp>
      <p:sp>
        <p:nvSpPr>
          <p:cNvPr id="10" name="9 Yuvarlatılmış Dikdörtgen"/>
          <p:cNvSpPr/>
          <p:nvPr/>
        </p:nvSpPr>
        <p:spPr>
          <a:xfrm>
            <a:off x="417951" y="3842284"/>
            <a:ext cx="8280920" cy="9361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2200" b="1" dirty="0" smtClean="0">
                <a:solidFill>
                  <a:schemeClr val="tx1"/>
                </a:solidFill>
                <a:latin typeface="Times New Roman"/>
                <a:ea typeface="Calibri"/>
                <a:cs typeface="Times New Roman"/>
              </a:rPr>
              <a:t>Bu Kanunda belirtilen süre ve şekilde tamamen ödenmesi</a:t>
            </a:r>
            <a:r>
              <a:rPr lang="tr-TR" sz="2200" b="1" dirty="0" smtClean="0">
                <a:solidFill>
                  <a:schemeClr val="tx1"/>
                </a:solidFill>
                <a:latin typeface="Times New Roman"/>
                <a:ea typeface="Calibri"/>
                <a:cs typeface="Times New Roman"/>
              </a:rPr>
              <a:t> şartıyla</a:t>
            </a:r>
            <a:r>
              <a:rPr lang="fi-FI" sz="2200" b="1" dirty="0" smtClean="0">
                <a:solidFill>
                  <a:schemeClr val="tx1"/>
                </a:solidFill>
                <a:latin typeface="Times New Roman"/>
                <a:ea typeface="Calibri"/>
                <a:cs typeface="Times New Roman"/>
              </a:rPr>
              <a:t> </a:t>
            </a:r>
            <a:endParaRPr lang="tr-TR" sz="2200" b="1" dirty="0">
              <a:solidFill>
                <a:schemeClr val="tx1"/>
              </a:solidFill>
            </a:endParaRPr>
          </a:p>
        </p:txBody>
      </p:sp>
      <p:pic>
        <p:nvPicPr>
          <p:cNvPr id="8" name="Resim 7"/>
          <p:cNvPicPr>
            <a:picLocks noChangeAspect="1"/>
          </p:cNvPicPr>
          <p:nvPr/>
        </p:nvPicPr>
        <p:blipFill>
          <a:blip r:embed="rId2"/>
          <a:stretch>
            <a:fillRect/>
          </a:stretch>
        </p:blipFill>
        <p:spPr>
          <a:xfrm>
            <a:off x="6230268" y="205161"/>
            <a:ext cx="2639797" cy="1079086"/>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1844824"/>
            <a:ext cx="8229600" cy="3456384"/>
          </a:xfrm>
        </p:spPr>
        <p:txBody>
          <a:bodyPr>
            <a:normAutofit lnSpcReduction="10000"/>
          </a:bodyPr>
          <a:lstStyle/>
          <a:p>
            <a:pPr algn="just"/>
            <a:r>
              <a:rPr lang="tr-TR" sz="2400" b="1" dirty="0" smtClean="0">
                <a:latin typeface="Times New Roman" pitchFamily="18" charset="0"/>
                <a:cs typeface="Times New Roman" pitchFamily="18" charset="0"/>
              </a:rPr>
              <a:t>Kanunun 3/6. maddesindeki düzenleme gereği; </a:t>
            </a:r>
          </a:p>
          <a:p>
            <a:pPr algn="just"/>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Bu Kanunun kapsadığı dönemlere ilişkin olarak iştirak nedeniyle (</a:t>
            </a:r>
            <a:r>
              <a:rPr lang="tr-TR" sz="2200" b="1" i="1" dirty="0" smtClean="0">
                <a:latin typeface="Times New Roman" pitchFamily="18" charset="0"/>
                <a:cs typeface="Times New Roman" pitchFamily="18" charset="0"/>
              </a:rPr>
              <a:t>5326 Sayılı Yasa Madde 14</a:t>
            </a:r>
            <a:r>
              <a:rPr lang="tr-TR" sz="2400" b="1" dirty="0" smtClean="0">
                <a:latin typeface="Times New Roman" pitchFamily="18" charset="0"/>
                <a:cs typeface="Times New Roman" pitchFamily="18" charset="0"/>
              </a:rPr>
              <a:t>) kesilen vergi cezalarında, cezaya muhatap olanlar; bu madde hükmünden üçüncü fıkranın (b) ve (c) bentlerinde (</a:t>
            </a:r>
            <a:r>
              <a:rPr lang="tr-TR" sz="2200" b="1" i="1" dirty="0" smtClean="0">
                <a:latin typeface="Times New Roman" pitchFamily="18" charset="0"/>
                <a:cs typeface="Times New Roman" pitchFamily="18" charset="0"/>
              </a:rPr>
              <a:t>kanunun</a:t>
            </a:r>
            <a:r>
              <a:rPr lang="tr-TR" sz="2400" b="1" dirty="0" smtClean="0">
                <a:latin typeface="Times New Roman" pitchFamily="18" charset="0"/>
                <a:cs typeface="Times New Roman" pitchFamily="18" charset="0"/>
              </a:rPr>
              <a:t> </a:t>
            </a:r>
            <a:r>
              <a:rPr lang="tr-TR" sz="2200" b="1" i="1" dirty="0" smtClean="0">
                <a:latin typeface="Times New Roman" pitchFamily="18" charset="0"/>
                <a:cs typeface="Times New Roman" pitchFamily="18" charset="0"/>
              </a:rPr>
              <a:t>yayımı tarihi itibarıyla sadece gümrük yükümlülüğüyle ilgili idari para cezalarına ilişkin dava açılmış olması hâlinde;</a:t>
            </a:r>
            <a:r>
              <a:rPr lang="tr-TR" sz="2400" b="1" dirty="0" smtClean="0">
                <a:latin typeface="Times New Roman" pitchFamily="18" charset="0"/>
                <a:cs typeface="Times New Roman" pitchFamily="18" charset="0"/>
              </a:rPr>
              <a:t>) açıklandığı şekilde yararlanır. </a:t>
            </a: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084168" y="260648"/>
            <a:ext cx="2639797" cy="1079086"/>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2492896"/>
            <a:ext cx="8229600" cy="3456384"/>
          </a:xfrm>
        </p:spPr>
        <p:txBody>
          <a:bodyPr>
            <a:normAutofit/>
          </a:bodyPr>
          <a:lstStyle/>
          <a:p>
            <a:pPr algn="just"/>
            <a:r>
              <a:rPr lang="tr-TR" sz="2000" b="1" dirty="0" smtClean="0">
                <a:latin typeface="Times New Roman" pitchFamily="18" charset="0"/>
                <a:cs typeface="Times New Roman" pitchFamily="18" charset="0"/>
              </a:rPr>
              <a:t>Kanunun 3/8. maddesindeki düzenleme gereği; </a:t>
            </a:r>
          </a:p>
          <a:p>
            <a:pPr algn="just"/>
            <a:r>
              <a:rPr lang="tr-TR" sz="2000" b="1" dirty="0" smtClean="0">
                <a:latin typeface="Times New Roman" pitchFamily="18" charset="0"/>
                <a:cs typeface="Times New Roman" pitchFamily="18" charset="0"/>
              </a:rPr>
              <a:t>Bu Kanunun yayımı tarihi itibarıyla, uzlaşma hükümlerinden yararlanılmak üzere;</a:t>
            </a:r>
          </a:p>
          <a:p>
            <a:pPr algn="just"/>
            <a:r>
              <a:rPr lang="tr-TR" sz="2000" b="1" dirty="0" smtClean="0">
                <a:latin typeface="Times New Roman" pitchFamily="18" charset="0"/>
                <a:cs typeface="Times New Roman" pitchFamily="18" charset="0"/>
              </a:rPr>
              <a:t>başvuruda bulunulmuş, </a:t>
            </a:r>
          </a:p>
          <a:p>
            <a:pPr algn="just"/>
            <a:r>
              <a:rPr lang="tr-TR" sz="2000" b="1" dirty="0" smtClean="0">
                <a:latin typeface="Times New Roman" pitchFamily="18" charset="0"/>
                <a:cs typeface="Times New Roman" pitchFamily="18" charset="0"/>
              </a:rPr>
              <a:t>uzlaşma günü verilmemiş veya </a:t>
            </a:r>
          </a:p>
          <a:p>
            <a:pPr algn="just"/>
            <a:r>
              <a:rPr lang="tr-TR" sz="2000" b="1" dirty="0" smtClean="0">
                <a:latin typeface="Times New Roman" pitchFamily="18" charset="0"/>
                <a:cs typeface="Times New Roman" pitchFamily="18" charset="0"/>
              </a:rPr>
              <a:t>uzlaşma günü gelmemiş ya da </a:t>
            </a:r>
          </a:p>
          <a:p>
            <a:pPr algn="just"/>
            <a:r>
              <a:rPr lang="tr-TR" sz="2000" b="1" dirty="0" smtClean="0">
                <a:latin typeface="Times New Roman" pitchFamily="18" charset="0"/>
                <a:cs typeface="Times New Roman" pitchFamily="18" charset="0"/>
              </a:rPr>
              <a:t>uzlaşma sağlanamamış, ancak </a:t>
            </a:r>
          </a:p>
          <a:p>
            <a:pPr algn="just"/>
            <a:r>
              <a:rPr lang="tr-TR" sz="2000" b="1" dirty="0" smtClean="0">
                <a:latin typeface="Times New Roman" pitchFamily="18" charset="0"/>
                <a:cs typeface="Times New Roman" pitchFamily="18" charset="0"/>
              </a:rPr>
              <a:t>dava açma süresi geçmemiş alacaklar da </a:t>
            </a:r>
          </a:p>
          <a:p>
            <a:pPr algn="just"/>
            <a:r>
              <a:rPr lang="tr-TR" sz="2000" b="1" dirty="0" smtClean="0">
                <a:latin typeface="Times New Roman" pitchFamily="18" charset="0"/>
                <a:cs typeface="Times New Roman" pitchFamily="18" charset="0"/>
              </a:rPr>
              <a:t>Bu madde (</a:t>
            </a:r>
            <a:r>
              <a:rPr lang="tr-TR" sz="2000" b="1" i="1" dirty="0" smtClean="0">
                <a:latin typeface="Times New Roman" pitchFamily="18" charset="0"/>
                <a:cs typeface="Times New Roman" pitchFamily="18" charset="0"/>
              </a:rPr>
              <a:t>Madde 3; kesinleşmemiş alacaklar</a:t>
            </a:r>
            <a:r>
              <a:rPr lang="tr-TR" sz="2000" b="1" dirty="0" smtClean="0">
                <a:latin typeface="Times New Roman" pitchFamily="18" charset="0"/>
                <a:cs typeface="Times New Roman" pitchFamily="18" charset="0"/>
              </a:rPr>
              <a:t>) hükmünden yararlanır.</a:t>
            </a:r>
          </a:p>
          <a:p>
            <a:pPr algn="just"/>
            <a:endParaRPr lang="tr-TR" sz="2000" b="1" dirty="0">
              <a:latin typeface="Times New Roman" pitchFamily="18" charset="0"/>
              <a:cs typeface="Times New Roman" pitchFamily="18" charset="0"/>
            </a:endParaRPr>
          </a:p>
        </p:txBody>
      </p:sp>
      <p:sp>
        <p:nvSpPr>
          <p:cNvPr id="3" name="2 Yuvarlatılmış Dikdörtgen"/>
          <p:cNvSpPr/>
          <p:nvPr/>
        </p:nvSpPr>
        <p:spPr>
          <a:xfrm>
            <a:off x="848272" y="1268760"/>
            <a:ext cx="7920880" cy="64807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sz="2200" b="1" dirty="0" smtClean="0">
                <a:solidFill>
                  <a:schemeClr val="tx1"/>
                </a:solidFill>
                <a:latin typeface="Times New Roman" pitchFamily="18" charset="0"/>
                <a:cs typeface="Times New Roman" pitchFamily="18" charset="0"/>
              </a:rPr>
              <a:t>Gümrük Uzlaşma Yönetmeliği hükümlerinden yararlanma;</a:t>
            </a:r>
            <a:endParaRPr lang="tr-TR" sz="2200" b="1" dirty="0">
              <a:solidFill>
                <a:schemeClr val="tx1"/>
              </a:solidFill>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6142938" y="0"/>
            <a:ext cx="2639797" cy="1079086"/>
          </a:xfrm>
          <a:prstGeom prst="rect">
            <a:avLst/>
          </a:prstGeom>
        </p:spPr>
      </p:pic>
    </p:spTree>
    <p:extLst>
      <p:ext uri="{BB962C8B-B14F-4D97-AF65-F5344CB8AC3E}">
        <p14:creationId xmlns:p14="http://schemas.microsoft.com/office/powerpoint/2010/main" val="5069720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39552" y="1772816"/>
            <a:ext cx="8229600" cy="3528392"/>
          </a:xfrm>
        </p:spPr>
        <p:txBody>
          <a:bodyPr>
            <a:normAutofit lnSpcReduction="10000"/>
          </a:bodyPr>
          <a:lstStyle/>
          <a:p>
            <a:pPr algn="just"/>
            <a:r>
              <a:rPr lang="tr-TR" sz="2400" b="1" dirty="0" smtClean="0">
                <a:latin typeface="Times New Roman" pitchFamily="18" charset="0"/>
                <a:cs typeface="Times New Roman" pitchFamily="18" charset="0"/>
              </a:rPr>
              <a:t>Kanunun 3/10. maddesindeki düzenleme gereği; </a:t>
            </a:r>
          </a:p>
          <a:p>
            <a:pPr algn="just"/>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Bu madde (</a:t>
            </a:r>
            <a:r>
              <a:rPr lang="tr-TR" sz="2000" b="1" i="1" dirty="0" smtClean="0">
                <a:latin typeface="Times New Roman" pitchFamily="18" charset="0"/>
                <a:cs typeface="Times New Roman" pitchFamily="18" charset="0"/>
              </a:rPr>
              <a:t>Madde 3; kesinleşmemiş alacaklar</a:t>
            </a:r>
            <a:r>
              <a:rPr lang="tr-TR" sz="2400" b="1" dirty="0" smtClean="0">
                <a:latin typeface="Times New Roman" pitchFamily="18" charset="0"/>
                <a:cs typeface="Times New Roman" pitchFamily="18" charset="0"/>
              </a:rPr>
              <a:t>) hükmünden yararlanılması için madde kapsamına giren alacaklara karşı, </a:t>
            </a:r>
          </a:p>
          <a:p>
            <a:pPr algn="just"/>
            <a:r>
              <a:rPr lang="tr-TR" sz="2400" b="1" dirty="0" smtClean="0">
                <a:latin typeface="Times New Roman" pitchFamily="18" charset="0"/>
                <a:cs typeface="Times New Roman" pitchFamily="18" charset="0"/>
              </a:rPr>
              <a:t>dava açılmaması, </a:t>
            </a:r>
          </a:p>
          <a:p>
            <a:pPr algn="just"/>
            <a:r>
              <a:rPr lang="tr-TR" sz="2400" b="1" dirty="0" smtClean="0">
                <a:latin typeface="Times New Roman" pitchFamily="18" charset="0"/>
                <a:cs typeface="Times New Roman" pitchFamily="18" charset="0"/>
              </a:rPr>
              <a:t>açılmış davalardan vazgeçilmesi ve </a:t>
            </a:r>
          </a:p>
          <a:p>
            <a:pPr algn="just"/>
            <a:r>
              <a:rPr lang="tr-TR" sz="2400" b="1" dirty="0" smtClean="0">
                <a:latin typeface="Times New Roman" pitchFamily="18" charset="0"/>
                <a:cs typeface="Times New Roman" pitchFamily="18" charset="0"/>
              </a:rPr>
              <a:t>kanun yollarına </a:t>
            </a:r>
          </a:p>
          <a:p>
            <a:pPr algn="just"/>
            <a:r>
              <a:rPr lang="tr-TR" sz="2400" b="1" dirty="0" smtClean="0">
                <a:latin typeface="Times New Roman" pitchFamily="18" charset="0"/>
                <a:cs typeface="Times New Roman" pitchFamily="18" charset="0"/>
              </a:rPr>
              <a:t>Başvurulmaması şarttır.</a:t>
            </a:r>
          </a:p>
          <a:p>
            <a:pPr algn="just"/>
            <a:endParaRPr lang="tr-TR" sz="24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129355" y="332656"/>
            <a:ext cx="2639797" cy="1079086"/>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3356992"/>
            <a:ext cx="8229600" cy="2362267"/>
          </a:xfrm>
        </p:spPr>
        <p:txBody>
          <a:bodyPr>
            <a:normAutofit/>
          </a:bodyPr>
          <a:lstStyle/>
          <a:p>
            <a:pPr algn="just"/>
            <a:r>
              <a:rPr lang="tr-TR" sz="2200" b="1" dirty="0" smtClean="0">
                <a:latin typeface="Times New Roman"/>
                <a:ea typeface="Calibri"/>
                <a:cs typeface="Times New Roman"/>
              </a:rPr>
              <a:t>Kanunun 4/8. maddesindeki düzenleme gereği; </a:t>
            </a:r>
          </a:p>
          <a:p>
            <a:pPr algn="just"/>
            <a:endParaRPr lang="tr-TR" sz="2200" b="1" dirty="0" smtClean="0">
              <a:latin typeface="Times New Roman"/>
              <a:ea typeface="Calibri"/>
              <a:cs typeface="Times New Roman"/>
            </a:endParaRPr>
          </a:p>
          <a:p>
            <a:pPr algn="just"/>
            <a:r>
              <a:rPr lang="tr-TR" sz="2200" b="1" dirty="0" smtClean="0">
                <a:latin typeface="Times New Roman"/>
                <a:ea typeface="Calibri"/>
                <a:cs typeface="Times New Roman"/>
              </a:rPr>
              <a:t>Bu Kanunun kapsadığı dönemlere ilişkin olarak, bu Kanunun yayımı tarihinden önce başlanıldığı halde, tamamlanamamış olan 4458 sayılı Kanun kapsamında yapılan gümrük incelemeleri ile ek tahakkuk işlemlerine devam edilir. </a:t>
            </a:r>
            <a:endParaRPr lang="tr-TR" sz="2200" b="1" dirty="0" smtClean="0">
              <a:latin typeface="Times New Roman"/>
              <a:ea typeface="Calibri"/>
            </a:endParaRPr>
          </a:p>
          <a:p>
            <a:endParaRPr lang="tr-TR" sz="2400" b="1" dirty="0"/>
          </a:p>
        </p:txBody>
      </p:sp>
      <p:sp>
        <p:nvSpPr>
          <p:cNvPr id="3" name="2 Başlık"/>
          <p:cNvSpPr>
            <a:spLocks noGrp="1"/>
          </p:cNvSpPr>
          <p:nvPr>
            <p:ph type="title"/>
          </p:nvPr>
        </p:nvSpPr>
        <p:spPr>
          <a:xfrm>
            <a:off x="611560" y="1196752"/>
            <a:ext cx="8229600" cy="1143000"/>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tr-TR" sz="3200" dirty="0" smtClean="0">
                <a:latin typeface="Times New Roman" pitchFamily="18" charset="0"/>
                <a:cs typeface="Times New Roman" pitchFamily="18" charset="0"/>
              </a:rPr>
              <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D) İNCELEME SAFHASINDA OLAN ALACAKLAR (Madde 4)</a:t>
            </a:r>
            <a:br>
              <a:rPr lang="tr-TR" sz="3200" dirty="0" smtClean="0">
                <a:latin typeface="Times New Roman" pitchFamily="18" charset="0"/>
                <a:cs typeface="Times New Roman" pitchFamily="18" charset="0"/>
              </a:rPr>
            </a:br>
            <a:endParaRPr lang="tr-TR" sz="3200" dirty="0">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6228184" y="99744"/>
            <a:ext cx="2639797" cy="107908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6 Grup"/>
          <p:cNvGrpSpPr/>
          <p:nvPr/>
        </p:nvGrpSpPr>
        <p:grpSpPr>
          <a:xfrm>
            <a:off x="754903" y="1127478"/>
            <a:ext cx="7344816" cy="720080"/>
            <a:chOff x="899592" y="1052736"/>
            <a:chExt cx="5328592" cy="720080"/>
          </a:xfrm>
        </p:grpSpPr>
        <p:sp>
          <p:nvSpPr>
            <p:cNvPr id="4" name="3 Yuvarlatılmış Dikdörtgen"/>
            <p:cNvSpPr/>
            <p:nvPr/>
          </p:nvSpPr>
          <p:spPr>
            <a:xfrm>
              <a:off x="1979712" y="1052736"/>
              <a:ext cx="4248472"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solidFill>
                    <a:schemeClr val="tx1"/>
                  </a:solidFill>
                  <a:latin typeface="Times New Roman"/>
                  <a:ea typeface="Calibri"/>
                </a:rPr>
                <a:t>Kesinleşmiş vergiler,</a:t>
              </a:r>
              <a:endParaRPr lang="tr-TR" sz="2000" b="1" dirty="0">
                <a:solidFill>
                  <a:schemeClr val="tx1"/>
                </a:solidFill>
              </a:endParaRPr>
            </a:p>
          </p:txBody>
        </p:sp>
        <p:sp>
          <p:nvSpPr>
            <p:cNvPr id="5" name="4 Köşeli Çift Ayraç"/>
            <p:cNvSpPr/>
            <p:nvPr/>
          </p:nvSpPr>
          <p:spPr>
            <a:xfrm>
              <a:off x="899592" y="1124744"/>
              <a:ext cx="1008112" cy="648072"/>
            </a:xfrm>
            <a:prstGeom prst="chevron">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pitchFamily="18" charset="0"/>
                  <a:cs typeface="Times New Roman" pitchFamily="18" charset="0"/>
                </a:rPr>
                <a:t>1</a:t>
              </a:r>
              <a:endParaRPr lang="tr-TR" sz="2000" b="1" dirty="0">
                <a:solidFill>
                  <a:schemeClr val="tx1"/>
                </a:solidFill>
                <a:latin typeface="Times New Roman" pitchFamily="18" charset="0"/>
                <a:cs typeface="Times New Roman" pitchFamily="18" charset="0"/>
              </a:endParaRPr>
            </a:p>
          </p:txBody>
        </p:sp>
      </p:grpSp>
      <p:grpSp>
        <p:nvGrpSpPr>
          <p:cNvPr id="11" name="10 İçerik Yer Tutucusu"/>
          <p:cNvGrpSpPr>
            <a:grpSpLocks noGrp="1"/>
          </p:cNvGrpSpPr>
          <p:nvPr/>
        </p:nvGrpSpPr>
        <p:grpSpPr>
          <a:xfrm>
            <a:off x="754903" y="2011343"/>
            <a:ext cx="7344816" cy="720080"/>
            <a:chOff x="899592" y="1052736"/>
            <a:chExt cx="5328592" cy="720080"/>
          </a:xfrm>
        </p:grpSpPr>
        <p:sp>
          <p:nvSpPr>
            <p:cNvPr id="12" name="11 Yuvarlatılmış Dikdörtgen"/>
            <p:cNvSpPr/>
            <p:nvPr/>
          </p:nvSpPr>
          <p:spPr>
            <a:xfrm>
              <a:off x="1979712" y="1052736"/>
              <a:ext cx="4248472"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solidFill>
                    <a:schemeClr val="tx1"/>
                  </a:solidFill>
                  <a:latin typeface="Times New Roman"/>
                  <a:ea typeface="Calibri"/>
                </a:rPr>
                <a:t>Henüz kesinleşmemiş vergiler,</a:t>
              </a:r>
              <a:endParaRPr lang="tr-TR" sz="2000" b="1" dirty="0">
                <a:solidFill>
                  <a:schemeClr val="tx1"/>
                </a:solidFill>
              </a:endParaRPr>
            </a:p>
          </p:txBody>
        </p:sp>
        <p:sp>
          <p:nvSpPr>
            <p:cNvPr id="13" name="12 Köşeli Çift Ayraç"/>
            <p:cNvSpPr/>
            <p:nvPr/>
          </p:nvSpPr>
          <p:spPr>
            <a:xfrm>
              <a:off x="899592" y="1124744"/>
              <a:ext cx="1008112" cy="648072"/>
            </a:xfrm>
            <a:prstGeom prst="chevron">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a:solidFill>
                    <a:schemeClr val="tx1"/>
                  </a:solidFill>
                  <a:latin typeface="Times New Roman" pitchFamily="18" charset="0"/>
                  <a:cs typeface="Times New Roman" pitchFamily="18" charset="0"/>
                </a:rPr>
                <a:t>2</a:t>
              </a:r>
            </a:p>
          </p:txBody>
        </p:sp>
      </p:grpSp>
      <p:grpSp>
        <p:nvGrpSpPr>
          <p:cNvPr id="14" name="10 İçerik Yer Tutucusu"/>
          <p:cNvGrpSpPr>
            <a:grpSpLocks/>
          </p:cNvGrpSpPr>
          <p:nvPr/>
        </p:nvGrpSpPr>
        <p:grpSpPr>
          <a:xfrm>
            <a:off x="754903" y="2924944"/>
            <a:ext cx="7344816" cy="720080"/>
            <a:chOff x="749224" y="1836440"/>
            <a:chExt cx="5314190" cy="720080"/>
          </a:xfrm>
        </p:grpSpPr>
        <p:sp>
          <p:nvSpPr>
            <p:cNvPr id="15" name="14 Yuvarlatılmış Dikdörtgen"/>
            <p:cNvSpPr/>
            <p:nvPr/>
          </p:nvSpPr>
          <p:spPr>
            <a:xfrm>
              <a:off x="1814942" y="1836440"/>
              <a:ext cx="4248472"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solidFill>
                    <a:schemeClr val="tx1"/>
                  </a:solidFill>
                  <a:latin typeface="Times New Roman"/>
                  <a:ea typeface="Calibri"/>
                </a:rPr>
                <a:t>İnceleme safhasında bulunan vergiler,</a:t>
              </a:r>
              <a:endParaRPr lang="tr-TR" sz="2000" b="1" dirty="0">
                <a:solidFill>
                  <a:schemeClr val="tx1"/>
                </a:solidFill>
              </a:endParaRPr>
            </a:p>
          </p:txBody>
        </p:sp>
        <p:sp>
          <p:nvSpPr>
            <p:cNvPr id="16" name="15 Köşeli Çift Ayraç"/>
            <p:cNvSpPr/>
            <p:nvPr/>
          </p:nvSpPr>
          <p:spPr>
            <a:xfrm>
              <a:off x="749224" y="1836440"/>
              <a:ext cx="1008112" cy="648072"/>
            </a:xfrm>
            <a:prstGeom prst="chevron">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pitchFamily="18" charset="0"/>
                  <a:cs typeface="Times New Roman" pitchFamily="18" charset="0"/>
                </a:rPr>
                <a:t>3</a:t>
              </a:r>
              <a:endParaRPr lang="tr-TR" sz="2000" b="1" dirty="0">
                <a:solidFill>
                  <a:schemeClr val="tx1"/>
                </a:solidFill>
                <a:latin typeface="Times New Roman" pitchFamily="18" charset="0"/>
                <a:cs typeface="Times New Roman" pitchFamily="18" charset="0"/>
              </a:endParaRPr>
            </a:p>
          </p:txBody>
        </p:sp>
      </p:grpSp>
      <p:grpSp>
        <p:nvGrpSpPr>
          <p:cNvPr id="17" name="10 İçerik Yer Tutucusu"/>
          <p:cNvGrpSpPr>
            <a:grpSpLocks/>
          </p:cNvGrpSpPr>
          <p:nvPr/>
        </p:nvGrpSpPr>
        <p:grpSpPr>
          <a:xfrm>
            <a:off x="754903" y="3861048"/>
            <a:ext cx="7344816" cy="720080"/>
            <a:chOff x="749224" y="1836440"/>
            <a:chExt cx="5314190" cy="720080"/>
          </a:xfrm>
        </p:grpSpPr>
        <p:sp>
          <p:nvSpPr>
            <p:cNvPr id="18" name="17 Yuvarlatılmış Dikdörtgen"/>
            <p:cNvSpPr/>
            <p:nvPr/>
          </p:nvSpPr>
          <p:spPr>
            <a:xfrm>
              <a:off x="1814942" y="1836440"/>
              <a:ext cx="4248472"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solidFill>
                    <a:schemeClr val="tx1"/>
                  </a:solidFill>
                  <a:latin typeface="Times New Roman"/>
                  <a:ea typeface="Calibri"/>
                </a:rPr>
                <a:t>İdari para cezaları</a:t>
              </a:r>
              <a:endParaRPr lang="tr-TR" sz="2000" b="1" dirty="0">
                <a:solidFill>
                  <a:schemeClr val="tx1"/>
                </a:solidFill>
              </a:endParaRPr>
            </a:p>
          </p:txBody>
        </p:sp>
        <p:sp>
          <p:nvSpPr>
            <p:cNvPr id="19" name="18 Köşeli Çift Ayraç"/>
            <p:cNvSpPr/>
            <p:nvPr/>
          </p:nvSpPr>
          <p:spPr>
            <a:xfrm>
              <a:off x="749224" y="1836440"/>
              <a:ext cx="1008112" cy="648072"/>
            </a:xfrm>
            <a:prstGeom prst="chevron">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a:solidFill>
                    <a:schemeClr val="tx1"/>
                  </a:solidFill>
                  <a:latin typeface="Times New Roman" pitchFamily="18" charset="0"/>
                  <a:cs typeface="Times New Roman" pitchFamily="18" charset="0"/>
                </a:rPr>
                <a:t>4</a:t>
              </a:r>
            </a:p>
          </p:txBody>
        </p:sp>
      </p:grpSp>
      <p:sp>
        <p:nvSpPr>
          <p:cNvPr id="20" name="19 Dikdörtgen"/>
          <p:cNvSpPr/>
          <p:nvPr/>
        </p:nvSpPr>
        <p:spPr>
          <a:xfrm>
            <a:off x="827584" y="4581128"/>
            <a:ext cx="7488832" cy="1323439"/>
          </a:xfrm>
          <a:prstGeom prst="rect">
            <a:avLst/>
          </a:prstGeom>
        </p:spPr>
        <p:txBody>
          <a:bodyPr wrap="square">
            <a:spAutoFit/>
          </a:bodyPr>
          <a:lstStyle/>
          <a:p>
            <a:endParaRPr lang="tr-TR" sz="2000" b="1" dirty="0" smtClean="0">
              <a:latin typeface="Times New Roman"/>
              <a:ea typeface="Calibri"/>
            </a:endParaRPr>
          </a:p>
          <a:p>
            <a:r>
              <a:rPr lang="tr-TR" sz="2000" b="1" dirty="0" smtClean="0">
                <a:latin typeface="Times New Roman"/>
                <a:ea typeface="Calibri"/>
              </a:rPr>
              <a:t>Hakkında </a:t>
            </a:r>
            <a:r>
              <a:rPr lang="tr-TR" sz="2000" b="1" dirty="0" smtClean="0">
                <a:latin typeface="Times New Roman"/>
                <a:ea typeface="Calibri"/>
              </a:rPr>
              <a:t>yeniden yapılandırma, bir nevi vergi barışı ve cezaların, faizlerin affının sağlanması anlamında düzenleme yapılması kararı alınmış bulunmaktadır.</a:t>
            </a:r>
            <a:endParaRPr lang="tr-TR" sz="2000" b="1" dirty="0"/>
          </a:p>
        </p:txBody>
      </p:sp>
      <p:pic>
        <p:nvPicPr>
          <p:cNvPr id="21" name="Resim 20"/>
          <p:cNvPicPr>
            <a:picLocks noChangeAspect="1"/>
          </p:cNvPicPr>
          <p:nvPr/>
        </p:nvPicPr>
        <p:blipFill>
          <a:blip r:embed="rId2"/>
          <a:stretch>
            <a:fillRect/>
          </a:stretch>
        </p:blipFill>
        <p:spPr>
          <a:xfrm>
            <a:off x="6156176" y="7405"/>
            <a:ext cx="2639797" cy="1079086"/>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6" name="5 Yuvarlatılmış Dikdörtgen"/>
          <p:cNvSpPr/>
          <p:nvPr/>
        </p:nvSpPr>
        <p:spPr>
          <a:xfrm>
            <a:off x="477888" y="1700808"/>
            <a:ext cx="8280920" cy="9361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a:ea typeface="Calibri"/>
                <a:cs typeface="Times New Roman"/>
              </a:rPr>
              <a:t>i) Bu işlemlerin tamamlanmasından sonra tahakkuk eden vergilerin %50'si,</a:t>
            </a:r>
            <a:r>
              <a:rPr lang="fi-FI" sz="2200" b="1" dirty="0" smtClean="0">
                <a:solidFill>
                  <a:schemeClr val="tx1"/>
                </a:solidFill>
                <a:latin typeface="Times New Roman"/>
                <a:ea typeface="Calibri"/>
                <a:cs typeface="Times New Roman"/>
              </a:rPr>
              <a:t> </a:t>
            </a:r>
            <a:endParaRPr lang="tr-TR" sz="2200" b="1" dirty="0">
              <a:solidFill>
                <a:schemeClr val="tx1"/>
              </a:solidFill>
            </a:endParaRPr>
          </a:p>
        </p:txBody>
      </p:sp>
      <p:sp>
        <p:nvSpPr>
          <p:cNvPr id="10" name="9 Yuvarlatılmış Dikdörtgen"/>
          <p:cNvSpPr/>
          <p:nvPr/>
        </p:nvSpPr>
        <p:spPr>
          <a:xfrm>
            <a:off x="503548" y="2852936"/>
            <a:ext cx="8280920" cy="9361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i-FI" sz="2200" b="1" dirty="0" smtClean="0">
                <a:solidFill>
                  <a:schemeClr val="tx1"/>
                </a:solidFill>
                <a:latin typeface="Times New Roman"/>
                <a:ea typeface="Calibri"/>
                <a:cs typeface="Times New Roman"/>
              </a:rPr>
              <a:t>ii) </a:t>
            </a:r>
            <a:r>
              <a:rPr lang="tr-TR" sz="2200" b="1" dirty="0" smtClean="0">
                <a:solidFill>
                  <a:schemeClr val="tx1"/>
                </a:solidFill>
                <a:latin typeface="Times New Roman"/>
                <a:ea typeface="Calibri"/>
                <a:cs typeface="Times New Roman"/>
              </a:rPr>
              <a:t>B</a:t>
            </a:r>
            <a:r>
              <a:rPr lang="it-IT" sz="2200" b="1" dirty="0" smtClean="0">
                <a:solidFill>
                  <a:schemeClr val="tx1"/>
                </a:solidFill>
                <a:latin typeface="Times New Roman"/>
                <a:ea typeface="Calibri"/>
                <a:cs typeface="Times New Roman"/>
              </a:rPr>
              <a:t>u tutara </a:t>
            </a:r>
            <a:r>
              <a:rPr lang="it-IT" sz="2200" b="1" u="sng" dirty="0" smtClean="0">
                <a:solidFill>
                  <a:schemeClr val="tx1"/>
                </a:solidFill>
                <a:latin typeface="Times New Roman"/>
                <a:ea typeface="Calibri"/>
                <a:cs typeface="Times New Roman"/>
              </a:rPr>
              <a:t>gecikme faizi yerine</a:t>
            </a:r>
            <a:r>
              <a:rPr lang="tr-TR" sz="2200" b="1" dirty="0" smtClean="0">
                <a:solidFill>
                  <a:schemeClr val="tx1"/>
                </a:solidFill>
                <a:latin typeface="Times New Roman"/>
                <a:ea typeface="Calibri"/>
                <a:cs typeface="Times New Roman"/>
              </a:rPr>
              <a:t> b</a:t>
            </a:r>
            <a:r>
              <a:rPr lang="fi-FI" sz="2200" b="1" dirty="0" smtClean="0">
                <a:solidFill>
                  <a:schemeClr val="tx1"/>
                </a:solidFill>
                <a:latin typeface="Times New Roman"/>
                <a:ea typeface="Calibri"/>
                <a:cs typeface="Times New Roman"/>
              </a:rPr>
              <a:t>u Kanunun yayımı tarihine kadar Yİ-ÜFE aylık değişim oranları esas alınarak hesaplanacak tutar ile </a:t>
            </a:r>
            <a:endParaRPr lang="tr-TR" sz="2200" b="1" dirty="0">
              <a:solidFill>
                <a:schemeClr val="tx1"/>
              </a:solidFill>
            </a:endParaRPr>
          </a:p>
        </p:txBody>
      </p:sp>
      <p:sp>
        <p:nvSpPr>
          <p:cNvPr id="8" name="7 Yuvarlatılmış Dikdörtgen"/>
          <p:cNvSpPr/>
          <p:nvPr/>
        </p:nvSpPr>
        <p:spPr>
          <a:xfrm>
            <a:off x="539552" y="4113076"/>
            <a:ext cx="8280920" cy="11521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i-FI" sz="2200" b="1" dirty="0" smtClean="0">
                <a:solidFill>
                  <a:schemeClr val="tx1"/>
                </a:solidFill>
                <a:latin typeface="Times New Roman"/>
                <a:ea typeface="Calibri"/>
                <a:cs typeface="Times New Roman"/>
              </a:rPr>
              <a:t>ii</a:t>
            </a:r>
            <a:r>
              <a:rPr lang="tr-TR" sz="2200" b="1" dirty="0" smtClean="0">
                <a:solidFill>
                  <a:schemeClr val="tx1"/>
                </a:solidFill>
                <a:latin typeface="Times New Roman"/>
                <a:ea typeface="Calibri"/>
                <a:cs typeface="Times New Roman"/>
              </a:rPr>
              <a:t>i</a:t>
            </a:r>
            <a:r>
              <a:rPr lang="fi-FI" sz="2200" b="1" dirty="0" smtClean="0">
                <a:solidFill>
                  <a:schemeClr val="tx1"/>
                </a:solidFill>
                <a:latin typeface="Times New Roman"/>
                <a:ea typeface="Calibri"/>
                <a:cs typeface="Times New Roman"/>
              </a:rPr>
              <a:t>) </a:t>
            </a:r>
            <a:r>
              <a:rPr lang="tr-TR" sz="2200" b="1" dirty="0" smtClean="0">
                <a:solidFill>
                  <a:schemeClr val="tx1"/>
                </a:solidFill>
                <a:latin typeface="Times New Roman"/>
                <a:ea typeface="Calibri"/>
                <a:cs typeface="Times New Roman"/>
              </a:rPr>
              <a:t>bu tarihten (18.05.2018) sonra kararın tebliği üzerine belirlenen dava açma süresinin bitim tarihine kadar hesaplanacak gecikme faizinin tamamının, </a:t>
            </a:r>
            <a:endParaRPr lang="tr-TR" sz="2200" b="1" dirty="0">
              <a:solidFill>
                <a:schemeClr val="tx1"/>
              </a:solidFill>
            </a:endParaRPr>
          </a:p>
        </p:txBody>
      </p:sp>
      <p:pic>
        <p:nvPicPr>
          <p:cNvPr id="7" name="Resim 6"/>
          <p:cNvPicPr>
            <a:picLocks noChangeAspect="1"/>
          </p:cNvPicPr>
          <p:nvPr/>
        </p:nvPicPr>
        <p:blipFill>
          <a:blip r:embed="rId2"/>
          <a:stretch>
            <a:fillRect/>
          </a:stretch>
        </p:blipFill>
        <p:spPr>
          <a:xfrm>
            <a:off x="6180675" y="188640"/>
            <a:ext cx="2639797" cy="1079086"/>
          </a:xfrm>
          <a:prstGeom prst="rect">
            <a:avLst/>
          </a:prstGeo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p:txBody>
      </p:sp>
      <p:sp>
        <p:nvSpPr>
          <p:cNvPr id="6" name="5 Yuvarlatılmış Dikdörtgen"/>
          <p:cNvSpPr/>
          <p:nvPr/>
        </p:nvSpPr>
        <p:spPr>
          <a:xfrm>
            <a:off x="416218" y="2600391"/>
            <a:ext cx="8280920" cy="5760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iv) vergi aslına bağlı olmayan cezalarda cezanın %25'inin;</a:t>
            </a:r>
            <a:endParaRPr lang="tr-TR" sz="2200" b="1" dirty="0">
              <a:solidFill>
                <a:schemeClr val="tx1"/>
              </a:solidFill>
            </a:endParaRPr>
          </a:p>
        </p:txBody>
      </p:sp>
      <p:sp>
        <p:nvSpPr>
          <p:cNvPr id="12" name="11 Yuvarlatılmış Dikdörtgen"/>
          <p:cNvSpPr/>
          <p:nvPr/>
        </p:nvSpPr>
        <p:spPr>
          <a:xfrm>
            <a:off x="416218" y="3789040"/>
            <a:ext cx="8280920" cy="10801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v) eşyanın gümrüklenmiş değerine bağlı olarak kesilmiş cezalarda cezanın %15’inin ve</a:t>
            </a:r>
            <a:r>
              <a:rPr lang="it-IT" sz="2200" b="1" dirty="0" smtClean="0">
                <a:solidFill>
                  <a:schemeClr val="tx1"/>
                </a:solidFill>
                <a:latin typeface="Times New Roman" pitchFamily="18" charset="0"/>
                <a:cs typeface="Times New Roman" pitchFamily="18" charset="0"/>
              </a:rPr>
              <a:t> </a:t>
            </a:r>
            <a:endParaRPr lang="tr-TR" sz="2200" b="1" dirty="0" smtClean="0">
              <a:solidFill>
                <a:schemeClr val="tx1"/>
              </a:solidFill>
              <a:latin typeface="Times New Roman" pitchFamily="18" charset="0"/>
              <a:cs typeface="Times New Roman" pitchFamily="18" charset="0"/>
            </a:endParaRPr>
          </a:p>
          <a:p>
            <a:pPr algn="just"/>
            <a:r>
              <a:rPr lang="tr-TR" sz="2200" b="1" dirty="0" smtClean="0">
                <a:solidFill>
                  <a:schemeClr val="tx1"/>
                </a:solidFill>
                <a:latin typeface="Times New Roman" pitchFamily="18" charset="0"/>
                <a:cs typeface="Times New Roman" pitchFamily="18" charset="0"/>
              </a:rPr>
              <a:t>- </a:t>
            </a:r>
            <a:r>
              <a:rPr lang="it-IT" sz="2200" b="1" dirty="0" smtClean="0">
                <a:solidFill>
                  <a:schemeClr val="tx1"/>
                </a:solidFill>
                <a:latin typeface="Times New Roman" pitchFamily="18" charset="0"/>
                <a:cs typeface="Times New Roman" pitchFamily="18" charset="0"/>
              </a:rPr>
              <a:t>varsa gümrük vergileri aslının %50’si ile</a:t>
            </a:r>
            <a:endParaRPr lang="tr-TR" sz="2200" b="1" dirty="0">
              <a:solidFill>
                <a:schemeClr val="tx1"/>
              </a:solidFill>
            </a:endParaRPr>
          </a:p>
        </p:txBody>
      </p:sp>
      <p:sp>
        <p:nvSpPr>
          <p:cNvPr id="14" name="13 Yuvarlatılmış Dikdörtgen"/>
          <p:cNvSpPr/>
          <p:nvPr/>
        </p:nvSpPr>
        <p:spPr>
          <a:xfrm>
            <a:off x="492023" y="5468688"/>
            <a:ext cx="8280920" cy="5040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err="1" smtClean="0">
                <a:solidFill>
                  <a:schemeClr val="tx1"/>
                </a:solidFill>
                <a:latin typeface="Times New Roman" pitchFamily="18" charset="0"/>
                <a:cs typeface="Times New Roman" pitchFamily="18" charset="0"/>
              </a:rPr>
              <a:t>vii</a:t>
            </a:r>
            <a:r>
              <a:rPr lang="tr-TR" sz="2200" b="1" dirty="0" smtClean="0">
                <a:solidFill>
                  <a:schemeClr val="tx1"/>
                </a:solidFill>
                <a:latin typeface="Times New Roman" pitchFamily="18" charset="0"/>
                <a:cs typeface="Times New Roman" pitchFamily="18" charset="0"/>
              </a:rPr>
              <a:t>) B</a:t>
            </a:r>
            <a:r>
              <a:rPr lang="it-IT" sz="2200" b="1" dirty="0" smtClean="0">
                <a:solidFill>
                  <a:schemeClr val="tx1"/>
                </a:solidFill>
                <a:latin typeface="Times New Roman" pitchFamily="18" charset="0"/>
                <a:cs typeface="Times New Roman" pitchFamily="18" charset="0"/>
              </a:rPr>
              <a:t>u tutara gecikme faizi yerine</a:t>
            </a:r>
            <a:endParaRPr lang="tr-TR" sz="2200" b="1" dirty="0">
              <a:solidFill>
                <a:schemeClr val="tx1"/>
              </a:solidFill>
            </a:endParaRPr>
          </a:p>
        </p:txBody>
      </p:sp>
      <p:pic>
        <p:nvPicPr>
          <p:cNvPr id="7" name="Resim 6"/>
          <p:cNvPicPr>
            <a:picLocks noChangeAspect="1"/>
          </p:cNvPicPr>
          <p:nvPr/>
        </p:nvPicPr>
        <p:blipFill>
          <a:blip r:embed="rId2"/>
          <a:stretch>
            <a:fillRect/>
          </a:stretch>
        </p:blipFill>
        <p:spPr>
          <a:xfrm>
            <a:off x="6061799" y="476672"/>
            <a:ext cx="2639797" cy="1079086"/>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6" name="5 Yuvarlatılmış Dikdörtgen"/>
          <p:cNvSpPr/>
          <p:nvPr/>
        </p:nvSpPr>
        <p:spPr>
          <a:xfrm>
            <a:off x="527310" y="1628800"/>
            <a:ext cx="8280920" cy="19442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err="1" smtClean="0">
                <a:solidFill>
                  <a:schemeClr val="tx1"/>
                </a:solidFill>
                <a:latin typeface="Times New Roman" pitchFamily="18" charset="0"/>
                <a:cs typeface="Times New Roman" pitchFamily="18" charset="0"/>
              </a:rPr>
              <a:t>vii</a:t>
            </a:r>
            <a:r>
              <a:rPr lang="tr-TR" sz="2200" b="1" dirty="0" smtClean="0">
                <a:solidFill>
                  <a:schemeClr val="tx1"/>
                </a:solidFill>
                <a:latin typeface="Times New Roman" pitchFamily="18" charset="0"/>
                <a:cs typeface="Times New Roman" pitchFamily="18" charset="0"/>
              </a:rPr>
              <a:t>) bu Kanunun yayımlandığı tarihe kadar Yİ-ÜFE aylık değişim oranlarına göre hesaplanacak tutar ile </a:t>
            </a:r>
          </a:p>
          <a:p>
            <a:pPr algn="just"/>
            <a:r>
              <a:rPr lang="tr-TR" sz="2200" b="1" dirty="0" smtClean="0">
                <a:solidFill>
                  <a:schemeClr val="tx1"/>
                </a:solidFill>
                <a:latin typeface="Times New Roman" pitchFamily="18" charset="0"/>
                <a:cs typeface="Times New Roman" pitchFamily="18" charset="0"/>
              </a:rPr>
              <a:t>bu tarihten sonra kararın tebliği üzerine belirlenen dava açma süresinin bitim tarihine kadar hesaplanacak gecikme faizinin tamamının;</a:t>
            </a:r>
            <a:endParaRPr lang="tr-TR" sz="2200" b="1" dirty="0">
              <a:solidFill>
                <a:schemeClr val="tx1"/>
              </a:solidFill>
            </a:endParaRPr>
          </a:p>
        </p:txBody>
      </p:sp>
      <p:sp>
        <p:nvSpPr>
          <p:cNvPr id="14" name="13 Yuvarlatılmış Dikdörtgen"/>
          <p:cNvSpPr/>
          <p:nvPr/>
        </p:nvSpPr>
        <p:spPr>
          <a:xfrm>
            <a:off x="499139" y="4077072"/>
            <a:ext cx="8280920" cy="144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Kararın tebliğ tarihinden itibaren </a:t>
            </a:r>
            <a:r>
              <a:rPr lang="tr-TR" sz="2200" b="1" u="sng" dirty="0" smtClean="0">
                <a:solidFill>
                  <a:schemeClr val="tx1"/>
                </a:solidFill>
                <a:latin typeface="Times New Roman" pitchFamily="18" charset="0"/>
                <a:cs typeface="Times New Roman" pitchFamily="18" charset="0"/>
              </a:rPr>
              <a:t>otuz gün </a:t>
            </a:r>
            <a:r>
              <a:rPr lang="tr-TR" sz="2200" b="1" dirty="0" smtClean="0">
                <a:solidFill>
                  <a:schemeClr val="tx1"/>
                </a:solidFill>
                <a:latin typeface="Times New Roman" pitchFamily="18" charset="0"/>
                <a:cs typeface="Times New Roman" pitchFamily="18" charset="0"/>
              </a:rPr>
              <a:t>içerisinde yazılı başvuruda bulunularak, ilk taksitin tebliği izleyen aydan başlamak üzere ikişer aylık dönemler halinde altı eşit taksitte </a:t>
            </a:r>
            <a:r>
              <a:rPr lang="tr-TR" sz="2200" b="1" u="sng" dirty="0" smtClean="0">
                <a:solidFill>
                  <a:schemeClr val="tx1"/>
                </a:solidFill>
                <a:latin typeface="Times New Roman" pitchFamily="18" charset="0"/>
                <a:cs typeface="Times New Roman" pitchFamily="18" charset="0"/>
              </a:rPr>
              <a:t>ödenmesi şartıyla,</a:t>
            </a:r>
            <a:r>
              <a:rPr lang="tr-TR" sz="2200" b="1" dirty="0" smtClean="0">
                <a:solidFill>
                  <a:schemeClr val="tx1"/>
                </a:solidFill>
                <a:latin typeface="Times New Roman" pitchFamily="18" charset="0"/>
                <a:cs typeface="Times New Roman" pitchFamily="18" charset="0"/>
              </a:rPr>
              <a:t> </a:t>
            </a:r>
            <a:endParaRPr lang="tr-TR" sz="2200" b="1" dirty="0">
              <a:solidFill>
                <a:schemeClr val="tx1"/>
              </a:solidFill>
            </a:endParaRPr>
          </a:p>
        </p:txBody>
      </p:sp>
      <p:pic>
        <p:nvPicPr>
          <p:cNvPr id="5" name="Resim 4"/>
          <p:cNvPicPr>
            <a:picLocks noChangeAspect="1"/>
          </p:cNvPicPr>
          <p:nvPr/>
        </p:nvPicPr>
        <p:blipFill>
          <a:blip r:embed="rId2"/>
          <a:stretch>
            <a:fillRect/>
          </a:stretch>
        </p:blipFill>
        <p:spPr>
          <a:xfrm>
            <a:off x="6168433" y="297686"/>
            <a:ext cx="2639797" cy="1079086"/>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6" name="5 Yuvarlatılmış Dikdörtgen"/>
          <p:cNvSpPr/>
          <p:nvPr/>
        </p:nvSpPr>
        <p:spPr>
          <a:xfrm>
            <a:off x="611560" y="1910987"/>
            <a:ext cx="7632848" cy="4320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Vergi aslının %50'sinin,</a:t>
            </a:r>
            <a:endParaRPr lang="tr-TR" sz="2200" b="1" dirty="0">
              <a:solidFill>
                <a:schemeClr val="tx1"/>
              </a:solidFill>
            </a:endParaRPr>
          </a:p>
        </p:txBody>
      </p:sp>
      <p:sp>
        <p:nvSpPr>
          <p:cNvPr id="14" name="13 Yuvarlatılmış Dikdörtgen"/>
          <p:cNvSpPr/>
          <p:nvPr/>
        </p:nvSpPr>
        <p:spPr>
          <a:xfrm>
            <a:off x="755576" y="2451047"/>
            <a:ext cx="7488832" cy="4320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Vergi aslına bağlı olmayan cezalarda cezanın %75'inin, </a:t>
            </a:r>
            <a:endParaRPr lang="tr-TR" sz="2200" b="1" dirty="0">
              <a:solidFill>
                <a:schemeClr val="tx1"/>
              </a:solidFill>
            </a:endParaRPr>
          </a:p>
        </p:txBody>
      </p:sp>
      <p:sp>
        <p:nvSpPr>
          <p:cNvPr id="5" name="4 Yuvarlatılmış Dikdörtgen"/>
          <p:cNvSpPr/>
          <p:nvPr/>
        </p:nvSpPr>
        <p:spPr>
          <a:xfrm>
            <a:off x="899592" y="3027111"/>
            <a:ext cx="7344816"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Eşyanın gümrüklenmiş değerine bağlı olarak kesilmiş cezalarının %85'inin,</a:t>
            </a:r>
            <a:endParaRPr lang="tr-TR" sz="2200" b="1" dirty="0">
              <a:solidFill>
                <a:schemeClr val="tx1"/>
              </a:solidFill>
            </a:endParaRPr>
          </a:p>
        </p:txBody>
      </p:sp>
      <p:sp>
        <p:nvSpPr>
          <p:cNvPr id="7" name="6 Yuvarlatılmış Dikdörtgen"/>
          <p:cNvSpPr/>
          <p:nvPr/>
        </p:nvSpPr>
        <p:spPr>
          <a:xfrm>
            <a:off x="1043608" y="3861048"/>
            <a:ext cx="720080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gümrük vergilerine bu Kanunun yayımı tarihine kadar uygulanan gecikme faizinin ve</a:t>
            </a:r>
            <a:endParaRPr lang="tr-TR" sz="2200" b="1" dirty="0">
              <a:solidFill>
                <a:schemeClr val="tx1"/>
              </a:solidFill>
            </a:endParaRPr>
          </a:p>
        </p:txBody>
      </p:sp>
      <p:sp>
        <p:nvSpPr>
          <p:cNvPr id="8" name="7 Yuvarlatılmış Dikdörtgen"/>
          <p:cNvSpPr/>
          <p:nvPr/>
        </p:nvSpPr>
        <p:spPr>
          <a:xfrm>
            <a:off x="1187624" y="4725144"/>
            <a:ext cx="7056784" cy="4320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vergi aslına bağlı cezaların tamamının</a:t>
            </a:r>
            <a:endParaRPr lang="tr-TR" sz="2200" b="1" dirty="0">
              <a:solidFill>
                <a:schemeClr val="tx1"/>
              </a:solidFill>
            </a:endParaRPr>
          </a:p>
        </p:txBody>
      </p:sp>
      <p:sp>
        <p:nvSpPr>
          <p:cNvPr id="9" name="8 Yuvarlatılmış Dikdörtgen"/>
          <p:cNvSpPr/>
          <p:nvPr/>
        </p:nvSpPr>
        <p:spPr>
          <a:xfrm>
            <a:off x="2555776" y="5445224"/>
            <a:ext cx="4032448"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tr-TR" sz="2200" b="1" dirty="0" smtClean="0">
              <a:solidFill>
                <a:srgbClr val="FF0000"/>
              </a:solidFill>
              <a:latin typeface="Times New Roman" pitchFamily="18" charset="0"/>
              <a:cs typeface="Times New Roman" pitchFamily="18" charset="0"/>
            </a:endParaRPr>
          </a:p>
          <a:p>
            <a:pPr algn="just"/>
            <a:r>
              <a:rPr lang="tr-TR" sz="2200" b="1" dirty="0" smtClean="0">
                <a:solidFill>
                  <a:srgbClr val="FF0000"/>
                </a:solidFill>
                <a:latin typeface="Times New Roman" pitchFamily="18" charset="0"/>
                <a:cs typeface="Times New Roman" pitchFamily="18" charset="0"/>
              </a:rPr>
              <a:t>Tahsilinden vazgeçilir. </a:t>
            </a:r>
          </a:p>
          <a:p>
            <a:pPr algn="just"/>
            <a:endParaRPr lang="tr-TR" sz="2200" b="1" dirty="0">
              <a:solidFill>
                <a:srgbClr val="FF0000"/>
              </a:solidFill>
            </a:endParaRPr>
          </a:p>
        </p:txBody>
      </p:sp>
      <p:pic>
        <p:nvPicPr>
          <p:cNvPr id="10" name="Resim 9"/>
          <p:cNvPicPr>
            <a:picLocks noChangeAspect="1"/>
          </p:cNvPicPr>
          <p:nvPr/>
        </p:nvPicPr>
        <p:blipFill>
          <a:blip r:embed="rId2"/>
          <a:stretch>
            <a:fillRect/>
          </a:stretch>
        </p:blipFill>
        <p:spPr>
          <a:xfrm>
            <a:off x="6012160" y="399336"/>
            <a:ext cx="2639797" cy="1079086"/>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9"/>
            <a:ext cx="8229600" cy="3099800"/>
          </a:xfrm>
        </p:spPr>
        <p:txBody>
          <a:bodyPr>
            <a:normAutofit/>
          </a:bodyPr>
          <a:lstStyle/>
          <a:p>
            <a:r>
              <a:rPr lang="tr-TR" sz="2200" b="1" dirty="0" smtClean="0">
                <a:latin typeface="Times New Roman" pitchFamily="18" charset="0"/>
                <a:cs typeface="Times New Roman" pitchFamily="18" charset="0"/>
              </a:rPr>
              <a:t>Şu kadar ki bu Kanunun 9 uncu maddesinin birinci fıkrasının (a) bendinde (</a:t>
            </a:r>
            <a:r>
              <a:rPr lang="tr-TR" sz="2200" b="1" i="1" dirty="0" smtClean="0">
                <a:latin typeface="Times New Roman" pitchFamily="18" charset="0"/>
                <a:cs typeface="Times New Roman" pitchFamily="18" charset="0"/>
              </a:rPr>
              <a:t>Bu Kanunun yayımı tarihini izleyen ikinci ayın sonuna kadar ilgili idareye başvuruda bulunmaları</a:t>
            </a:r>
            <a:r>
              <a:rPr lang="tr-TR" sz="2200" b="1" dirty="0" smtClean="0">
                <a:latin typeface="Times New Roman" pitchFamily="18" charset="0"/>
                <a:cs typeface="Times New Roman" pitchFamily="18" charset="0"/>
              </a:rPr>
              <a:t>)  belirtilen süre içinde tebliğ edilen kararlar için bu maddenin birinci fıkrasının üçüncü cümlesi uygulanır.</a:t>
            </a:r>
            <a:endParaRPr lang="tr-TR" sz="22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047003" y="260648"/>
            <a:ext cx="2639797" cy="1079086"/>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060848"/>
            <a:ext cx="8229600" cy="3960440"/>
          </a:xfrm>
        </p:spPr>
        <p:txBody>
          <a:bodyPr>
            <a:normAutofit/>
          </a:bodyPr>
          <a:lstStyle/>
          <a:p>
            <a:pPr algn="just"/>
            <a:r>
              <a:rPr lang="tr-TR" sz="2200" b="1" dirty="0" smtClean="0">
                <a:latin typeface="Times New Roman" pitchFamily="18" charset="0"/>
                <a:cs typeface="Times New Roman" pitchFamily="18" charset="0"/>
              </a:rPr>
              <a:t>Bu Kanunun kapsadığı dönemlere ilişkin olarak bu Kanunun yayımı tarihinden (</a:t>
            </a:r>
            <a:r>
              <a:rPr lang="tr-TR" sz="2200" b="1" i="1" dirty="0" smtClean="0">
                <a:latin typeface="Times New Roman" pitchFamily="18" charset="0"/>
                <a:cs typeface="Times New Roman" pitchFamily="18" charset="0"/>
              </a:rPr>
              <a:t>18.05.2018</a:t>
            </a:r>
            <a:r>
              <a:rPr lang="tr-TR" sz="2200" b="1" dirty="0" smtClean="0">
                <a:latin typeface="Times New Roman" pitchFamily="18" charset="0"/>
                <a:cs typeface="Times New Roman" pitchFamily="18" charset="0"/>
              </a:rPr>
              <a:t>) önce tamamlandığı halde, bu tarihte ya da bu tarihten sonra gümrük idaresine intikal eden müfettiş raporları üzerine gerekli ek tahakkuk ve tebliğ işlemleri yapılır. </a:t>
            </a:r>
          </a:p>
          <a:p>
            <a:pPr algn="just"/>
            <a:endParaRPr lang="tr-TR" sz="2200" b="1" dirty="0" smtClean="0">
              <a:latin typeface="Times New Roman" pitchFamily="18" charset="0"/>
              <a:cs typeface="Times New Roman" pitchFamily="18" charset="0"/>
            </a:endParaRPr>
          </a:p>
          <a:p>
            <a:pPr algn="just"/>
            <a:r>
              <a:rPr lang="tr-TR" sz="2200" b="1" dirty="0" smtClean="0">
                <a:latin typeface="Times New Roman" pitchFamily="18" charset="0"/>
                <a:cs typeface="Times New Roman" pitchFamily="18" charset="0"/>
              </a:rPr>
              <a:t>Yapılan tahakkuk üzerine bu fıkranın (a) bendinde belirtilen şekilde belirlenen tutarın, aynı bentte belirtilen süre ve şekilde tamamen ödenmesi şartıyla bu Kanun hükümlerinden yararlanılır.(Madde4/8)</a:t>
            </a:r>
            <a:endParaRPr lang="tr-TR" sz="22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076723" y="476672"/>
            <a:ext cx="2639797" cy="1079086"/>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56792"/>
            <a:ext cx="8229600" cy="4176464"/>
          </a:xfrm>
        </p:spPr>
        <p:txBody>
          <a:bodyPr>
            <a:normAutofit/>
          </a:bodyPr>
          <a:lstStyle/>
          <a:p>
            <a:pPr algn="just"/>
            <a:r>
              <a:rPr lang="tr-TR" sz="2200" b="1" dirty="0" smtClean="0">
                <a:latin typeface="Times New Roman" pitchFamily="18" charset="0"/>
                <a:cs typeface="Times New Roman" pitchFamily="18" charset="0"/>
              </a:rPr>
              <a:t>İnceleme ve tahakkuk aşamasındaki alacaklara ilişkin olarak Kanunun 4/8. maddesinde belirtilen hükümlerinden yararlanılabilmesi için incelemeye başlama tarihi olarak;</a:t>
            </a:r>
          </a:p>
          <a:p>
            <a:pPr algn="just"/>
            <a:r>
              <a:rPr lang="tr-TR" sz="2200" b="1" dirty="0" smtClean="0">
                <a:latin typeface="Times New Roman" pitchFamily="18" charset="0"/>
                <a:cs typeface="Times New Roman" pitchFamily="18" charset="0"/>
              </a:rPr>
              <a:t>i) Müfettiş raporları için; görevlendirmeye ilişkin Bakanlık Makamı Onay tarihi, </a:t>
            </a:r>
          </a:p>
          <a:p>
            <a:pPr algn="just"/>
            <a:r>
              <a:rPr lang="tr-TR" sz="2200" b="1" dirty="0" smtClean="0">
                <a:latin typeface="Times New Roman" pitchFamily="18" charset="0"/>
                <a:cs typeface="Times New Roman" pitchFamily="18" charset="0"/>
              </a:rPr>
              <a:t>ii) Gümrük ve Ticaret Bölge Müdürlüğü Kontrol Şubeleri ile diğer incelemeler için; görevlendirme tarihi </a:t>
            </a:r>
          </a:p>
          <a:p>
            <a:pPr algn="just"/>
            <a:endParaRPr lang="tr-TR" sz="2200" b="1" dirty="0" smtClean="0">
              <a:latin typeface="Times New Roman" pitchFamily="18" charset="0"/>
              <a:cs typeface="Times New Roman" pitchFamily="18" charset="0"/>
            </a:endParaRPr>
          </a:p>
          <a:p>
            <a:pPr algn="just"/>
            <a:r>
              <a:rPr lang="tr-TR" sz="2200" b="1" dirty="0" smtClean="0">
                <a:latin typeface="Times New Roman" pitchFamily="18" charset="0"/>
                <a:cs typeface="Times New Roman" pitchFamily="18" charset="0"/>
              </a:rPr>
              <a:t>Esas alınır.</a:t>
            </a:r>
          </a:p>
          <a:p>
            <a:pPr algn="just"/>
            <a:r>
              <a:rPr lang="tr-TR" sz="2200" b="1" dirty="0" err="1" smtClean="0">
                <a:latin typeface="Times New Roman" pitchFamily="18" charset="0"/>
                <a:cs typeface="Times New Roman" pitchFamily="18" charset="0"/>
              </a:rPr>
              <a:t>iii</a:t>
            </a:r>
            <a:r>
              <a:rPr lang="tr-TR" sz="2200" b="1" dirty="0" smtClean="0">
                <a:latin typeface="Times New Roman" pitchFamily="18" charset="0"/>
                <a:cs typeface="Times New Roman" pitchFamily="18" charset="0"/>
              </a:rPr>
              <a:t>) İncelemeye ilişkin Müfettiş raporlarının düzenleme tarihinin 18.05.2018 tarihinde önce olması gerekmektedir. </a:t>
            </a:r>
          </a:p>
          <a:p>
            <a:pPr algn="just"/>
            <a:endParaRPr lang="tr-TR" sz="2200" b="1" dirty="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047003" y="260648"/>
            <a:ext cx="2639797" cy="1079086"/>
          </a:xfrm>
          <a:prstGeom prst="rect">
            <a:avLst/>
          </a:prstGeom>
        </p:spPr>
      </p:pic>
    </p:spTree>
    <p:extLst>
      <p:ext uri="{BB962C8B-B14F-4D97-AF65-F5344CB8AC3E}">
        <p14:creationId xmlns:p14="http://schemas.microsoft.com/office/powerpoint/2010/main" val="41641672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132856"/>
            <a:ext cx="8229600" cy="2592287"/>
          </a:xfrm>
        </p:spPr>
        <p:txBody>
          <a:bodyPr>
            <a:normAutofit/>
          </a:bodyPr>
          <a:lstStyle/>
          <a:p>
            <a:pPr algn="just"/>
            <a:r>
              <a:rPr lang="tr-TR" sz="2200" b="1" dirty="0" smtClean="0">
                <a:latin typeface="Times New Roman" pitchFamily="18" charset="0"/>
                <a:cs typeface="Times New Roman" pitchFamily="18" charset="0"/>
              </a:rPr>
              <a:t>Kanunun 4/9. maddesindeki düzenleme gereği; </a:t>
            </a:r>
          </a:p>
          <a:p>
            <a:pPr algn="just"/>
            <a:endParaRPr lang="tr-TR" sz="2200" b="1" dirty="0" smtClean="0">
              <a:latin typeface="Times New Roman" pitchFamily="18" charset="0"/>
              <a:cs typeface="Times New Roman" pitchFamily="18" charset="0"/>
            </a:endParaRPr>
          </a:p>
          <a:p>
            <a:pPr algn="just"/>
            <a:r>
              <a:rPr lang="tr-TR" sz="2200" b="1" dirty="0" smtClean="0">
                <a:latin typeface="Times New Roman" pitchFamily="18" charset="0"/>
                <a:cs typeface="Times New Roman" pitchFamily="18" charset="0"/>
              </a:rPr>
              <a:t>Bu madde hükümlerinden(</a:t>
            </a:r>
            <a:r>
              <a:rPr lang="tr-TR" sz="2200" b="1" i="1" dirty="0" smtClean="0">
                <a:latin typeface="Times New Roman" pitchFamily="18" charset="0"/>
                <a:cs typeface="Times New Roman" pitchFamily="18" charset="0"/>
              </a:rPr>
              <a:t>Madde 4</a:t>
            </a:r>
            <a:r>
              <a:rPr lang="tr-TR" sz="2200" b="1" dirty="0" smtClean="0">
                <a:latin typeface="Times New Roman" pitchFamily="18" charset="0"/>
                <a:cs typeface="Times New Roman" pitchFamily="18" charset="0"/>
              </a:rPr>
              <a:t>) yararlanılabilmesi için madde kapsamında ödeme başvurusunda bulunulan alacağa ilişkin dava açılmaması şarttır.</a:t>
            </a:r>
          </a:p>
        </p:txBody>
      </p:sp>
      <p:pic>
        <p:nvPicPr>
          <p:cNvPr id="3" name="Resim 2"/>
          <p:cNvPicPr>
            <a:picLocks noChangeAspect="1"/>
          </p:cNvPicPr>
          <p:nvPr/>
        </p:nvPicPr>
        <p:blipFill>
          <a:blip r:embed="rId2"/>
          <a:stretch>
            <a:fillRect/>
          </a:stretch>
        </p:blipFill>
        <p:spPr>
          <a:xfrm>
            <a:off x="6156176" y="620688"/>
            <a:ext cx="2639797" cy="1079086"/>
          </a:xfrm>
          <a:prstGeom prst="rect">
            <a:avLst/>
          </a:prstGeo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4005064"/>
            <a:ext cx="8229600" cy="2088231"/>
          </a:xfrm>
        </p:spPr>
        <p:txBody>
          <a:bodyPr>
            <a:normAutofit/>
          </a:bodyPr>
          <a:lstStyle/>
          <a:p>
            <a:pPr algn="just"/>
            <a:r>
              <a:rPr lang="tr-TR" sz="2200" b="1" dirty="0" smtClean="0">
                <a:latin typeface="Times New Roman"/>
                <a:ea typeface="Calibri"/>
                <a:cs typeface="Times New Roman"/>
              </a:rPr>
              <a:t>Kanunun 4/10. maddesindeki düzenleme gereği; </a:t>
            </a:r>
          </a:p>
          <a:p>
            <a:pPr algn="just"/>
            <a:endParaRPr lang="tr-TR" sz="2200" b="1" dirty="0" smtClean="0">
              <a:latin typeface="Times New Roman"/>
              <a:ea typeface="Calibri"/>
              <a:cs typeface="Times New Roman"/>
            </a:endParaRPr>
          </a:p>
          <a:p>
            <a:pPr algn="just"/>
            <a:r>
              <a:rPr lang="tr-TR" sz="2200" b="1" dirty="0" smtClean="0">
                <a:latin typeface="Times New Roman"/>
                <a:ea typeface="Calibri"/>
                <a:cs typeface="Times New Roman"/>
              </a:rPr>
              <a:t>Bu Kanunun kapsadığı dönemlere ilişkin olarak bu Kanunun yayımı tarihini izleyen ikinci ayın sonuna kadar;</a:t>
            </a:r>
            <a:endParaRPr lang="tr-TR" sz="2400" b="1" dirty="0"/>
          </a:p>
        </p:txBody>
      </p:sp>
      <p:sp>
        <p:nvSpPr>
          <p:cNvPr id="3" name="2 Başlık"/>
          <p:cNvSpPr>
            <a:spLocks noGrp="1"/>
          </p:cNvSpPr>
          <p:nvPr>
            <p:ph type="title"/>
          </p:nvPr>
        </p:nvSpPr>
        <p:spPr>
          <a:xfrm>
            <a:off x="539552" y="1412776"/>
            <a:ext cx="8229600" cy="1800200"/>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tr-TR" sz="3200" dirty="0" smtClean="0">
                <a:latin typeface="Times New Roman" pitchFamily="18" charset="0"/>
                <a:cs typeface="Times New Roman" pitchFamily="18" charset="0"/>
              </a:rPr>
              <a:t/>
            </a:r>
            <a:br>
              <a:rPr lang="tr-TR" sz="3200" dirty="0" smtClean="0">
                <a:latin typeface="Times New Roman" pitchFamily="18" charset="0"/>
                <a:cs typeface="Times New Roman" pitchFamily="18" charset="0"/>
              </a:rPr>
            </a:br>
            <a:r>
              <a:rPr lang="fi-FI" sz="3200"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E) </a:t>
            </a:r>
            <a:r>
              <a:rPr lang="fi-FI" sz="3200" dirty="0" smtClean="0">
                <a:latin typeface="Times New Roman" pitchFamily="18" charset="0"/>
                <a:cs typeface="Times New Roman" pitchFamily="18" charset="0"/>
              </a:rPr>
              <a:t>4458 SAYILI YASANIN 234/3. MADDESİ UYGULAMASI</a:t>
            </a:r>
            <a:r>
              <a:rPr lang="tr-TR" sz="3200" dirty="0" smtClean="0">
                <a:latin typeface="Times New Roman" pitchFamily="18" charset="0"/>
                <a:cs typeface="Times New Roman" pitchFamily="18" charset="0"/>
              </a:rPr>
              <a:t> </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(Kendiliğinden beyan) </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(Madde 4/10-c)</a:t>
            </a:r>
            <a:br>
              <a:rPr lang="tr-TR" sz="3200" dirty="0" smtClean="0">
                <a:latin typeface="Times New Roman" pitchFamily="18" charset="0"/>
                <a:cs typeface="Times New Roman" pitchFamily="18" charset="0"/>
              </a:rPr>
            </a:br>
            <a:endParaRPr lang="tr-TR" sz="3200" dirty="0">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6153845" y="260648"/>
            <a:ext cx="2639797" cy="1079086"/>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6" name="5 Yuvarlatılmış Dikdörtgen"/>
          <p:cNvSpPr/>
          <p:nvPr/>
        </p:nvSpPr>
        <p:spPr>
          <a:xfrm>
            <a:off x="539552" y="1116316"/>
            <a:ext cx="7992888"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4458 sayılı Gümrük Kanunu ve ilgili diğer kanunlara göre tahakkuku ve tahsili gerektiği halde yükümlü tarafından beyan edilmeyen aykırılıkların </a:t>
            </a:r>
            <a:r>
              <a:rPr lang="tr-TR" sz="2200" b="1" u="sng" dirty="0" smtClean="0">
                <a:solidFill>
                  <a:schemeClr val="tx1"/>
                </a:solidFill>
                <a:latin typeface="Times New Roman" pitchFamily="18" charset="0"/>
                <a:cs typeface="Times New Roman" pitchFamily="18" charset="0"/>
              </a:rPr>
              <a:t>gümrük idaresinin tespitinden önce kendiliğinden(yükümlü tarafından) bildirilmesi durumunda</a:t>
            </a:r>
            <a:r>
              <a:rPr lang="tr-TR" sz="2200" b="1" dirty="0" smtClean="0">
                <a:solidFill>
                  <a:schemeClr val="tx1"/>
                </a:solidFill>
                <a:latin typeface="Times New Roman" pitchFamily="18" charset="0"/>
                <a:cs typeface="Times New Roman" pitchFamily="18" charset="0"/>
              </a:rPr>
              <a:t>,</a:t>
            </a:r>
            <a:endParaRPr lang="tr-TR" sz="2200" b="1" dirty="0">
              <a:solidFill>
                <a:schemeClr val="tx1"/>
              </a:solidFill>
            </a:endParaRPr>
          </a:p>
        </p:txBody>
      </p:sp>
      <p:sp>
        <p:nvSpPr>
          <p:cNvPr id="7" name="6 Yuvarlatılmış Dikdörtgen"/>
          <p:cNvSpPr/>
          <p:nvPr/>
        </p:nvSpPr>
        <p:spPr>
          <a:xfrm>
            <a:off x="859075" y="2517662"/>
            <a:ext cx="7488832"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i) Gümrük vergilerinin tamamı ile</a:t>
            </a:r>
            <a:endParaRPr lang="tr-TR" sz="2200" b="1" dirty="0">
              <a:solidFill>
                <a:schemeClr val="tx1"/>
              </a:solidFill>
            </a:endParaRPr>
          </a:p>
        </p:txBody>
      </p:sp>
      <p:sp>
        <p:nvSpPr>
          <p:cNvPr id="8" name="7 Yuvarlatılmış Dikdörtgen"/>
          <p:cNvSpPr/>
          <p:nvPr/>
        </p:nvSpPr>
        <p:spPr>
          <a:xfrm>
            <a:off x="1043608" y="3356992"/>
            <a:ext cx="727280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err="1" smtClean="0">
                <a:solidFill>
                  <a:schemeClr val="tx1"/>
                </a:solidFill>
                <a:latin typeface="Times New Roman" pitchFamily="18" charset="0"/>
                <a:cs typeface="Times New Roman" pitchFamily="18" charset="0"/>
              </a:rPr>
              <a:t>ii</a:t>
            </a:r>
            <a:r>
              <a:rPr lang="tr-TR" sz="2200" b="1" dirty="0" smtClean="0">
                <a:solidFill>
                  <a:schemeClr val="tx1"/>
                </a:solidFill>
                <a:latin typeface="Times New Roman" pitchFamily="18" charset="0"/>
                <a:cs typeface="Times New Roman" pitchFamily="18" charset="0"/>
              </a:rPr>
              <a:t>) Bu Kanunun yayımı tarihine kadar Yİ-ÜFE aylık değişim oranlarına göre hesaplanacak tutarın</a:t>
            </a:r>
            <a:endParaRPr lang="tr-TR" sz="2200" b="1" dirty="0">
              <a:solidFill>
                <a:schemeClr val="tx1"/>
              </a:solidFill>
            </a:endParaRPr>
          </a:p>
        </p:txBody>
      </p:sp>
      <p:sp>
        <p:nvSpPr>
          <p:cNvPr id="9" name="8 Yuvarlatılmış Dikdörtgen"/>
          <p:cNvSpPr/>
          <p:nvPr/>
        </p:nvSpPr>
        <p:spPr>
          <a:xfrm>
            <a:off x="1079612" y="5373216"/>
            <a:ext cx="6840760"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tr-TR" sz="2200" b="1" dirty="0" smtClean="0">
              <a:solidFill>
                <a:srgbClr val="FF0000"/>
              </a:solidFill>
              <a:latin typeface="Times New Roman" pitchFamily="18" charset="0"/>
              <a:cs typeface="Times New Roman" pitchFamily="18" charset="0"/>
            </a:endParaRPr>
          </a:p>
          <a:p>
            <a:pPr algn="just"/>
            <a:r>
              <a:rPr lang="tr-TR" sz="2200" b="1" dirty="0" smtClean="0">
                <a:solidFill>
                  <a:srgbClr val="FF0000"/>
                </a:solidFill>
                <a:latin typeface="Times New Roman" pitchFamily="18" charset="0"/>
                <a:cs typeface="Times New Roman" pitchFamily="18" charset="0"/>
              </a:rPr>
              <a:t>Faizlerin ve idari para cezalarının tamamının tahsilinden </a:t>
            </a:r>
            <a:r>
              <a:rPr lang="tr-TR" sz="2200" b="1" smtClean="0">
                <a:solidFill>
                  <a:srgbClr val="FF0000"/>
                </a:solidFill>
                <a:latin typeface="Times New Roman" pitchFamily="18" charset="0"/>
                <a:cs typeface="Times New Roman" pitchFamily="18" charset="0"/>
              </a:rPr>
              <a:t>vazgeçilir. </a:t>
            </a:r>
            <a:endParaRPr lang="tr-TR" sz="2200" b="1" dirty="0" smtClean="0">
              <a:solidFill>
                <a:srgbClr val="FF0000"/>
              </a:solidFill>
              <a:latin typeface="Times New Roman" pitchFamily="18" charset="0"/>
              <a:cs typeface="Times New Roman" pitchFamily="18" charset="0"/>
            </a:endParaRPr>
          </a:p>
          <a:p>
            <a:pPr algn="just"/>
            <a:endParaRPr lang="tr-TR" sz="2200" b="1" dirty="0">
              <a:solidFill>
                <a:srgbClr val="FF0000"/>
              </a:solidFill>
            </a:endParaRPr>
          </a:p>
        </p:txBody>
      </p:sp>
      <p:sp>
        <p:nvSpPr>
          <p:cNvPr id="10" name="9 Yuvarlatılmış Dikdörtgen"/>
          <p:cNvSpPr/>
          <p:nvPr/>
        </p:nvSpPr>
        <p:spPr>
          <a:xfrm>
            <a:off x="503548" y="4287477"/>
            <a:ext cx="8064896" cy="9361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Bu Kanunda belirtilen süre ve şekilde tamamen ödenmesi şartıyla</a:t>
            </a:r>
          </a:p>
          <a:p>
            <a:pPr algn="just"/>
            <a:endParaRPr lang="tr-TR" sz="2200" b="1" dirty="0">
              <a:solidFill>
                <a:schemeClr val="tx1"/>
              </a:solidFill>
            </a:endParaRPr>
          </a:p>
        </p:txBody>
      </p:sp>
      <p:pic>
        <p:nvPicPr>
          <p:cNvPr id="11" name="Resim 10"/>
          <p:cNvPicPr>
            <a:picLocks noChangeAspect="1"/>
          </p:cNvPicPr>
          <p:nvPr/>
        </p:nvPicPr>
        <p:blipFill>
          <a:blip r:embed="rId2"/>
          <a:stretch>
            <a:fillRect/>
          </a:stretch>
        </p:blipFill>
        <p:spPr>
          <a:xfrm>
            <a:off x="6144787" y="46171"/>
            <a:ext cx="2639797" cy="107908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32656"/>
            <a:ext cx="8229600" cy="5674635"/>
          </a:xfrm>
        </p:spPr>
        <p:txBody>
          <a:bodyPr>
            <a:normAutofit/>
          </a:bodyPr>
          <a:lstStyle/>
          <a:p>
            <a:pPr algn="just"/>
            <a:endParaRPr lang="tr-TR" sz="2400" b="1" dirty="0" smtClean="0">
              <a:latin typeface="Times New Roman"/>
              <a:ea typeface="Calibri"/>
              <a:cs typeface="Times New Roman"/>
            </a:endParaRPr>
          </a:p>
          <a:p>
            <a:pPr algn="just"/>
            <a:endParaRPr lang="tr-TR" sz="2400" b="1" dirty="0">
              <a:latin typeface="Times New Roman"/>
              <a:ea typeface="Calibri"/>
              <a:cs typeface="Times New Roman"/>
            </a:endParaRPr>
          </a:p>
          <a:p>
            <a:pPr algn="just"/>
            <a:endParaRPr lang="tr-TR" sz="2400" b="1" dirty="0" smtClean="0">
              <a:latin typeface="Times New Roman"/>
              <a:ea typeface="Calibri"/>
              <a:cs typeface="Times New Roman"/>
            </a:endParaRPr>
          </a:p>
          <a:p>
            <a:pPr algn="just"/>
            <a:r>
              <a:rPr lang="tr-TR" sz="2400" b="1" dirty="0" smtClean="0">
                <a:latin typeface="Times New Roman"/>
                <a:ea typeface="Calibri"/>
                <a:cs typeface="Times New Roman"/>
              </a:rPr>
              <a:t>Bu düzenleme ile 31.03.2018 tarihinden (bu tarih dahil) önce gümrük yükümlülüğü doğan gümrük yükümlülüğü ile ilgili;</a:t>
            </a:r>
            <a:endParaRPr lang="tr-TR" sz="2400" b="1" dirty="0" smtClean="0">
              <a:latin typeface="Times New Roman"/>
              <a:ea typeface="Calibri"/>
            </a:endParaRPr>
          </a:p>
          <a:p>
            <a:pPr algn="just"/>
            <a:r>
              <a:rPr lang="tr-TR" sz="2400" b="1" dirty="0" smtClean="0">
                <a:latin typeface="Times New Roman"/>
                <a:ea typeface="Calibri"/>
                <a:cs typeface="Times New Roman"/>
              </a:rPr>
              <a:t>i) gümrük vergileri, </a:t>
            </a:r>
            <a:endParaRPr lang="tr-TR" sz="2400" b="1" dirty="0" smtClean="0">
              <a:latin typeface="Times New Roman"/>
              <a:ea typeface="Calibri"/>
            </a:endParaRPr>
          </a:p>
          <a:p>
            <a:pPr algn="just"/>
            <a:r>
              <a:rPr lang="tr-TR" sz="2400" b="1" dirty="0" err="1" smtClean="0">
                <a:latin typeface="Times New Roman"/>
                <a:ea typeface="Calibri"/>
                <a:cs typeface="Times New Roman"/>
              </a:rPr>
              <a:t>ii</a:t>
            </a:r>
            <a:r>
              <a:rPr lang="tr-TR" sz="2400" b="1" dirty="0" smtClean="0">
                <a:latin typeface="Times New Roman"/>
                <a:ea typeface="Calibri"/>
                <a:cs typeface="Times New Roman"/>
              </a:rPr>
              <a:t>) idari para cezaları, </a:t>
            </a:r>
            <a:endParaRPr lang="tr-TR" sz="2400" b="1" dirty="0" smtClean="0">
              <a:latin typeface="Times New Roman"/>
              <a:ea typeface="Calibri"/>
            </a:endParaRPr>
          </a:p>
          <a:p>
            <a:pPr algn="just"/>
            <a:r>
              <a:rPr lang="tr-TR" sz="2400" b="1" dirty="0" err="1" smtClean="0">
                <a:latin typeface="Times New Roman"/>
                <a:ea typeface="Calibri"/>
                <a:cs typeface="Times New Roman"/>
              </a:rPr>
              <a:t>iii</a:t>
            </a:r>
            <a:r>
              <a:rPr lang="tr-TR" sz="2400" b="1" dirty="0" smtClean="0">
                <a:latin typeface="Times New Roman"/>
                <a:ea typeface="Calibri"/>
                <a:cs typeface="Times New Roman"/>
              </a:rPr>
              <a:t>) faizler, </a:t>
            </a:r>
            <a:endParaRPr lang="tr-TR" sz="2400" b="1" dirty="0" smtClean="0">
              <a:latin typeface="Times New Roman"/>
              <a:ea typeface="Calibri"/>
            </a:endParaRPr>
          </a:p>
          <a:p>
            <a:pPr algn="just"/>
            <a:r>
              <a:rPr lang="tr-TR" sz="2400" b="1" dirty="0" smtClean="0">
                <a:latin typeface="Times New Roman"/>
                <a:ea typeface="Calibri"/>
                <a:cs typeface="Times New Roman"/>
              </a:rPr>
              <a:t>iv) gecikme faizleri, </a:t>
            </a:r>
            <a:endParaRPr lang="tr-TR" sz="2400" b="1" dirty="0" smtClean="0">
              <a:latin typeface="Times New Roman"/>
              <a:ea typeface="Calibri"/>
            </a:endParaRPr>
          </a:p>
          <a:p>
            <a:pPr algn="just"/>
            <a:r>
              <a:rPr lang="tr-TR" sz="2400" b="1" dirty="0" smtClean="0">
                <a:latin typeface="Times New Roman"/>
                <a:ea typeface="Calibri"/>
                <a:cs typeface="Times New Roman"/>
              </a:rPr>
              <a:t>v) gecikme zammı alacakları </a:t>
            </a:r>
            <a:endParaRPr lang="tr-TR" sz="2400" b="1" dirty="0" smtClean="0">
              <a:latin typeface="Times New Roman"/>
              <a:ea typeface="Calibri"/>
            </a:endParaRPr>
          </a:p>
          <a:p>
            <a:pPr algn="just"/>
            <a:r>
              <a:rPr lang="tr-TR" sz="2400" b="1" dirty="0" smtClean="0">
                <a:latin typeface="Times New Roman"/>
                <a:ea typeface="Calibri"/>
                <a:cs typeface="Times New Roman"/>
              </a:rPr>
              <a:t> </a:t>
            </a:r>
          </a:p>
          <a:p>
            <a:pPr algn="just"/>
            <a:r>
              <a:rPr lang="tr-TR" sz="2400" b="1" dirty="0" smtClean="0">
                <a:latin typeface="Times New Roman"/>
                <a:ea typeface="Calibri"/>
                <a:cs typeface="Times New Roman"/>
              </a:rPr>
              <a:t>Yeniden yapılandırma kapsamına alınmıştır.</a:t>
            </a:r>
          </a:p>
          <a:p>
            <a:pPr algn="just"/>
            <a:endParaRPr lang="tr-TR" sz="2800" b="1" dirty="0" smtClean="0">
              <a:latin typeface="Times New Roman"/>
              <a:ea typeface="Calibri"/>
            </a:endParaRPr>
          </a:p>
          <a:p>
            <a:endParaRPr lang="tr-TR" sz="2400" b="1" dirty="0"/>
          </a:p>
        </p:txBody>
      </p:sp>
      <p:pic>
        <p:nvPicPr>
          <p:cNvPr id="3" name="Resim 2"/>
          <p:cNvPicPr>
            <a:picLocks noChangeAspect="1"/>
          </p:cNvPicPr>
          <p:nvPr/>
        </p:nvPicPr>
        <p:blipFill>
          <a:blip r:embed="rId2"/>
          <a:stretch>
            <a:fillRect/>
          </a:stretch>
        </p:blipFill>
        <p:spPr>
          <a:xfrm>
            <a:off x="6156176" y="2000"/>
            <a:ext cx="2639797" cy="1079086"/>
          </a:xfrm>
          <a:prstGeom prst="rect">
            <a:avLst/>
          </a:prstGeo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7" name="6 Yuvarlatılmış Dikdörtgen"/>
          <p:cNvSpPr/>
          <p:nvPr/>
        </p:nvSpPr>
        <p:spPr>
          <a:xfrm>
            <a:off x="1403648" y="1700808"/>
            <a:ext cx="7416824" cy="130810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Gümrük vergi alacağının söz konusu olduğu</a:t>
            </a:r>
            <a:r>
              <a:rPr lang="tr-TR" sz="2200" b="1" u="sng" dirty="0" smtClean="0">
                <a:solidFill>
                  <a:schemeClr val="tx1"/>
                </a:solidFill>
                <a:latin typeface="Times New Roman" pitchFamily="18" charset="0"/>
                <a:cs typeface="Times New Roman" pitchFamily="18" charset="0"/>
              </a:rPr>
              <a:t> gümrüklenmiş değere bağlı idari para cezası uygulanmasını gerektirir fiile </a:t>
            </a:r>
            <a:r>
              <a:rPr lang="tr-TR" sz="2200" b="1" dirty="0" smtClean="0">
                <a:solidFill>
                  <a:schemeClr val="tx1"/>
                </a:solidFill>
                <a:latin typeface="Times New Roman" pitchFamily="18" charset="0"/>
                <a:cs typeface="Times New Roman" pitchFamily="18" charset="0"/>
              </a:rPr>
              <a:t>ilişkin olması halinde de </a:t>
            </a:r>
            <a:r>
              <a:rPr lang="tr-TR" sz="2200" b="1" dirty="0">
                <a:solidFill>
                  <a:schemeClr val="tx1"/>
                </a:solidFill>
                <a:latin typeface="Times New Roman" pitchFamily="18" charset="0"/>
                <a:cs typeface="Times New Roman" pitchFamily="18" charset="0"/>
              </a:rPr>
              <a:t>(</a:t>
            </a:r>
            <a:r>
              <a:rPr lang="tr-TR" sz="2200" b="1" i="1" dirty="0">
                <a:solidFill>
                  <a:srgbClr val="FF0000"/>
                </a:solidFill>
                <a:latin typeface="Times New Roman" pitchFamily="18" charset="0"/>
                <a:cs typeface="Times New Roman" pitchFamily="18" charset="0"/>
              </a:rPr>
              <a:t>Örneğin, 235/1-c, 236/1 </a:t>
            </a:r>
            <a:r>
              <a:rPr lang="tr-TR" sz="2200" b="1" i="1" dirty="0" smtClean="0">
                <a:solidFill>
                  <a:srgbClr val="FF0000"/>
                </a:solidFill>
                <a:latin typeface="Times New Roman" pitchFamily="18" charset="0"/>
                <a:cs typeface="Times New Roman" pitchFamily="18" charset="0"/>
              </a:rPr>
              <a:t>maddesi)</a:t>
            </a:r>
            <a:endParaRPr lang="tr-TR" sz="2200" b="1" dirty="0" smtClean="0">
              <a:solidFill>
                <a:schemeClr val="tx1"/>
              </a:solidFill>
              <a:latin typeface="Times New Roman" pitchFamily="18" charset="0"/>
              <a:cs typeface="Times New Roman" pitchFamily="18" charset="0"/>
            </a:endParaRPr>
          </a:p>
        </p:txBody>
      </p:sp>
      <p:sp>
        <p:nvSpPr>
          <p:cNvPr id="11" name="10 Yuvarlatılmış Dikdörtgen"/>
          <p:cNvSpPr/>
          <p:nvPr/>
        </p:nvSpPr>
        <p:spPr>
          <a:xfrm>
            <a:off x="467544" y="1124744"/>
            <a:ext cx="3240360" cy="5040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Kendiliğinden beyanın;</a:t>
            </a:r>
          </a:p>
        </p:txBody>
      </p:sp>
      <p:sp>
        <p:nvSpPr>
          <p:cNvPr id="16" name="15 Yuvarlatılmış Dikdörtgen"/>
          <p:cNvSpPr/>
          <p:nvPr/>
        </p:nvSpPr>
        <p:spPr>
          <a:xfrm>
            <a:off x="1979712" y="3008916"/>
            <a:ext cx="6912768"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i) Gümrük vergilerinin tamamı ile</a:t>
            </a:r>
            <a:endParaRPr lang="tr-TR" sz="2200" b="1" dirty="0">
              <a:solidFill>
                <a:schemeClr val="tx1"/>
              </a:solidFill>
            </a:endParaRPr>
          </a:p>
        </p:txBody>
      </p:sp>
      <p:sp>
        <p:nvSpPr>
          <p:cNvPr id="17" name="16 Yuvarlatılmış Dikdörtgen"/>
          <p:cNvSpPr/>
          <p:nvPr/>
        </p:nvSpPr>
        <p:spPr>
          <a:xfrm>
            <a:off x="2169568" y="3787478"/>
            <a:ext cx="666124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err="1" smtClean="0">
                <a:solidFill>
                  <a:schemeClr val="tx1"/>
                </a:solidFill>
                <a:latin typeface="Times New Roman" pitchFamily="18" charset="0"/>
                <a:cs typeface="Times New Roman" pitchFamily="18" charset="0"/>
              </a:rPr>
              <a:t>ii</a:t>
            </a:r>
            <a:r>
              <a:rPr lang="tr-TR" sz="2200" b="1" dirty="0" smtClean="0">
                <a:solidFill>
                  <a:schemeClr val="tx1"/>
                </a:solidFill>
                <a:latin typeface="Times New Roman" pitchFamily="18" charset="0"/>
                <a:cs typeface="Times New Roman" pitchFamily="18" charset="0"/>
              </a:rPr>
              <a:t>) Bu Kanunun yayımı tarihine kadar Yİ-ÜFE aylık değişim oranlarına göre hesaplanacak tutarın</a:t>
            </a:r>
            <a:endParaRPr lang="tr-TR" sz="2200" b="1" dirty="0">
              <a:solidFill>
                <a:schemeClr val="tx1"/>
              </a:solidFill>
            </a:endParaRPr>
          </a:p>
        </p:txBody>
      </p:sp>
      <p:sp>
        <p:nvSpPr>
          <p:cNvPr id="18" name="17 Yuvarlatılmış Dikdörtgen"/>
          <p:cNvSpPr/>
          <p:nvPr/>
        </p:nvSpPr>
        <p:spPr>
          <a:xfrm>
            <a:off x="621904" y="5517232"/>
            <a:ext cx="8136904"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tr-TR" sz="2200" b="1" dirty="0" smtClean="0">
              <a:solidFill>
                <a:srgbClr val="FF0000"/>
              </a:solidFill>
              <a:latin typeface="Times New Roman" pitchFamily="18" charset="0"/>
              <a:cs typeface="Times New Roman" pitchFamily="18" charset="0"/>
            </a:endParaRPr>
          </a:p>
          <a:p>
            <a:pPr algn="just"/>
            <a:r>
              <a:rPr lang="tr-TR" sz="2200" b="1" dirty="0" smtClean="0">
                <a:solidFill>
                  <a:srgbClr val="FF0000"/>
                </a:solidFill>
                <a:latin typeface="Times New Roman" pitchFamily="18" charset="0"/>
                <a:cs typeface="Times New Roman" pitchFamily="18" charset="0"/>
              </a:rPr>
              <a:t>Faizler ve idari para cezalarının tamamının tahsilinden vazgeçilir. </a:t>
            </a:r>
          </a:p>
          <a:p>
            <a:pPr algn="just"/>
            <a:endParaRPr lang="tr-TR" sz="2200" b="1" dirty="0">
              <a:solidFill>
                <a:srgbClr val="FF0000"/>
              </a:solidFill>
            </a:endParaRPr>
          </a:p>
        </p:txBody>
      </p:sp>
      <p:sp>
        <p:nvSpPr>
          <p:cNvPr id="19" name="18 Yuvarlatılmış Dikdörtgen"/>
          <p:cNvSpPr/>
          <p:nvPr/>
        </p:nvSpPr>
        <p:spPr>
          <a:xfrm>
            <a:off x="549896" y="4653136"/>
            <a:ext cx="8280920"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tr-TR" sz="2200" b="1" dirty="0" smtClean="0">
              <a:solidFill>
                <a:schemeClr val="tx1"/>
              </a:solidFill>
              <a:latin typeface="Times New Roman" pitchFamily="18" charset="0"/>
              <a:cs typeface="Times New Roman" pitchFamily="18" charset="0"/>
            </a:endParaRPr>
          </a:p>
          <a:p>
            <a:pPr algn="just"/>
            <a:r>
              <a:rPr lang="tr-TR" sz="2200" b="1" dirty="0" smtClean="0">
                <a:solidFill>
                  <a:schemeClr val="tx1"/>
                </a:solidFill>
                <a:latin typeface="Times New Roman" pitchFamily="18" charset="0"/>
                <a:cs typeface="Times New Roman" pitchFamily="18" charset="0"/>
              </a:rPr>
              <a:t>Bu Kanunda belirtilen süre ve şekilde tamamen ödenmesi şartıyla</a:t>
            </a:r>
          </a:p>
          <a:p>
            <a:pPr algn="just"/>
            <a:endParaRPr lang="tr-TR" sz="2200" b="1" dirty="0">
              <a:solidFill>
                <a:schemeClr val="tx1"/>
              </a:solidFill>
            </a:endParaRPr>
          </a:p>
        </p:txBody>
      </p:sp>
      <p:pic>
        <p:nvPicPr>
          <p:cNvPr id="9" name="Resim 8"/>
          <p:cNvPicPr>
            <a:picLocks noChangeAspect="1"/>
          </p:cNvPicPr>
          <p:nvPr/>
        </p:nvPicPr>
        <p:blipFill>
          <a:blip r:embed="rId2"/>
          <a:stretch>
            <a:fillRect/>
          </a:stretch>
        </p:blipFill>
        <p:spPr>
          <a:xfrm>
            <a:off x="6098648" y="437969"/>
            <a:ext cx="2639797" cy="1079086"/>
          </a:xfrm>
          <a:prstGeom prst="rect">
            <a:avLst/>
          </a:prstGeom>
        </p:spPr>
      </p:pic>
    </p:spTree>
    <p:extLst>
      <p:ext uri="{BB962C8B-B14F-4D97-AF65-F5344CB8AC3E}">
        <p14:creationId xmlns:p14="http://schemas.microsoft.com/office/powerpoint/2010/main" val="107413793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29208" y="620688"/>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11" name="10 Yuvarlatılmış Dikdörtgen"/>
          <p:cNvSpPr/>
          <p:nvPr/>
        </p:nvSpPr>
        <p:spPr>
          <a:xfrm>
            <a:off x="539552" y="764704"/>
            <a:ext cx="8136904" cy="15121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4458 sayılı Kanuna ve ilgili diğer kanunlara göre tahakkuku ve tahsili gerektiği hâlde yükümlü tarafından beyan edilmeyen ancak gümrük idaresinin tespitinden önce kendiliğinden bildirilen aykırılıkların;</a:t>
            </a:r>
          </a:p>
        </p:txBody>
      </p:sp>
      <p:sp>
        <p:nvSpPr>
          <p:cNvPr id="19" name="18 Yuvarlatılmış Dikdörtgen"/>
          <p:cNvSpPr/>
          <p:nvPr/>
        </p:nvSpPr>
        <p:spPr>
          <a:xfrm>
            <a:off x="467544" y="2420888"/>
            <a:ext cx="8280920" cy="19442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200" b="1" dirty="0" smtClean="0">
                <a:solidFill>
                  <a:schemeClr val="tx1"/>
                </a:solidFill>
                <a:latin typeface="Times New Roman" pitchFamily="18" charset="0"/>
                <a:cs typeface="Times New Roman" pitchFamily="18" charset="0"/>
              </a:rPr>
              <a:t>gümrük vergileri asıllarına bağlı olmaksızın sadece idari para cezası gerektirmesi (gümrüklenmiş değere bağlı olanlar dâhil) ve bunların gümrük idaresinin tespitinden önce Kanunda belirtilen şekilde başvurulmak suretiyle kendiliğinden bildirilmesi durumunda, </a:t>
            </a:r>
            <a:r>
              <a:rPr lang="tr-TR" sz="2200" b="1" dirty="0" smtClean="0">
                <a:solidFill>
                  <a:schemeClr val="tx1"/>
                </a:solidFill>
                <a:latin typeface="Times New Roman" pitchFamily="18" charset="0"/>
                <a:cs typeface="Times New Roman" pitchFamily="18" charset="0"/>
              </a:rPr>
              <a:t>(</a:t>
            </a:r>
            <a:r>
              <a:rPr lang="tr-TR" sz="2200" b="1" i="1" dirty="0">
                <a:solidFill>
                  <a:srgbClr val="FF0000"/>
                </a:solidFill>
                <a:latin typeface="Times New Roman" pitchFamily="18" charset="0"/>
                <a:cs typeface="Times New Roman" pitchFamily="18" charset="0"/>
              </a:rPr>
              <a:t>Örneğin, 238/1., 241. maddesinde sayılan </a:t>
            </a:r>
            <a:r>
              <a:rPr lang="tr-TR" sz="2200" b="1" i="1" dirty="0" smtClean="0">
                <a:solidFill>
                  <a:srgbClr val="FF0000"/>
                </a:solidFill>
                <a:latin typeface="Times New Roman" pitchFamily="18" charset="0"/>
                <a:cs typeface="Times New Roman" pitchFamily="18" charset="0"/>
              </a:rPr>
              <a:t>aykırılıklar)</a:t>
            </a:r>
            <a:endParaRPr lang="tr-TR" sz="2200" b="1" dirty="0" smtClean="0">
              <a:solidFill>
                <a:schemeClr val="tx1"/>
              </a:solidFill>
              <a:latin typeface="Times New Roman" pitchFamily="18" charset="0"/>
              <a:cs typeface="Times New Roman" pitchFamily="18" charset="0"/>
            </a:endParaRPr>
          </a:p>
          <a:p>
            <a:pPr algn="just"/>
            <a:endParaRPr lang="tr-TR" sz="2200" b="1" dirty="0">
              <a:solidFill>
                <a:schemeClr val="tx1"/>
              </a:solidFill>
            </a:endParaRPr>
          </a:p>
        </p:txBody>
      </p:sp>
      <p:sp>
        <p:nvSpPr>
          <p:cNvPr id="9" name="8 Yuvarlatılmış Dikdörtgen"/>
          <p:cNvSpPr/>
          <p:nvPr/>
        </p:nvSpPr>
        <p:spPr>
          <a:xfrm>
            <a:off x="755576" y="4509120"/>
            <a:ext cx="7920880" cy="108012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Dikdörtgen"/>
          <p:cNvSpPr/>
          <p:nvPr/>
        </p:nvSpPr>
        <p:spPr>
          <a:xfrm>
            <a:off x="899592" y="4797152"/>
            <a:ext cx="7560840" cy="400110"/>
          </a:xfrm>
          <a:prstGeom prst="rect">
            <a:avLst/>
          </a:prstGeom>
        </p:spPr>
        <p:txBody>
          <a:bodyPr wrap="square">
            <a:spAutoFit/>
          </a:bodyPr>
          <a:lstStyle/>
          <a:p>
            <a:r>
              <a:rPr lang="tr-TR" sz="2000" b="1" dirty="0" smtClean="0">
                <a:solidFill>
                  <a:srgbClr val="FF0000"/>
                </a:solidFill>
                <a:latin typeface="Times New Roman" pitchFamily="18" charset="0"/>
                <a:cs typeface="Times New Roman" pitchFamily="18" charset="0"/>
              </a:rPr>
              <a:t>Söz konusu idari para cezalarının tahsilinden vazgeçilir.</a:t>
            </a:r>
            <a:endParaRPr lang="tr-TR" sz="2000" dirty="0">
              <a:solidFill>
                <a:srgbClr val="FF0000"/>
              </a:solidFill>
            </a:endParaRPr>
          </a:p>
        </p:txBody>
      </p:sp>
      <p:pic>
        <p:nvPicPr>
          <p:cNvPr id="7" name="Resim 6"/>
          <p:cNvPicPr>
            <a:picLocks noChangeAspect="1"/>
          </p:cNvPicPr>
          <p:nvPr/>
        </p:nvPicPr>
        <p:blipFill>
          <a:blip r:embed="rId2"/>
          <a:stretch>
            <a:fillRect/>
          </a:stretch>
        </p:blipFill>
        <p:spPr>
          <a:xfrm>
            <a:off x="6300192" y="116632"/>
            <a:ext cx="2520280" cy="576064"/>
          </a:xfrm>
          <a:prstGeom prst="rect">
            <a:avLst/>
          </a:prstGeom>
        </p:spPr>
      </p:pic>
    </p:spTree>
    <p:extLst>
      <p:ext uri="{BB962C8B-B14F-4D97-AF65-F5344CB8AC3E}">
        <p14:creationId xmlns:p14="http://schemas.microsoft.com/office/powerpoint/2010/main" val="7074648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2708921"/>
            <a:ext cx="8229600" cy="2088232"/>
          </a:xfrm>
        </p:spPr>
        <p:txBody>
          <a:bodyPr>
            <a:normAutofit/>
          </a:bodyPr>
          <a:lstStyle/>
          <a:p>
            <a:pPr algn="just"/>
            <a:r>
              <a:rPr lang="tr-TR" sz="2200" b="1" dirty="0" smtClean="0">
                <a:latin typeface="Times New Roman"/>
                <a:ea typeface="Calibri"/>
                <a:cs typeface="Times New Roman"/>
              </a:rPr>
              <a:t>Kanunun 9/1. maddesindeki düzenleme gereği; </a:t>
            </a:r>
          </a:p>
          <a:p>
            <a:pPr algn="just"/>
            <a:endParaRPr lang="tr-TR" sz="2200" b="1" dirty="0" smtClean="0">
              <a:latin typeface="Times New Roman"/>
              <a:ea typeface="Calibri"/>
              <a:cs typeface="Times New Roman"/>
            </a:endParaRPr>
          </a:p>
          <a:p>
            <a:pPr algn="just"/>
            <a:r>
              <a:rPr lang="tr-TR" sz="2200" b="1" dirty="0" smtClean="0">
                <a:latin typeface="Times New Roman"/>
                <a:ea typeface="Calibri"/>
                <a:cs typeface="Times New Roman"/>
              </a:rPr>
              <a:t>Bu Kanunun ilgili maddelerindeki başvuru ve ödeme süresine ilişkin hükümler saklı kalmak kaydıyla bu Kanun hükümlerinden yararlanmak isteyen borçluların;</a:t>
            </a:r>
          </a:p>
        </p:txBody>
      </p:sp>
      <p:sp>
        <p:nvSpPr>
          <p:cNvPr id="3" name="2 Başlık"/>
          <p:cNvSpPr>
            <a:spLocks noGrp="1"/>
          </p:cNvSpPr>
          <p:nvPr>
            <p:ph type="title"/>
          </p:nvPr>
        </p:nvSpPr>
        <p:spPr>
          <a:xfrm>
            <a:off x="467544" y="1268760"/>
            <a:ext cx="8229600" cy="1224136"/>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tr-TR" sz="3200" dirty="0" smtClean="0">
                <a:latin typeface="Times New Roman" pitchFamily="18" charset="0"/>
                <a:cs typeface="Times New Roman" pitchFamily="18" charset="0"/>
              </a:rPr>
              <a:t/>
            </a:r>
            <a:br>
              <a:rPr lang="tr-TR" sz="3200" dirty="0" smtClean="0">
                <a:latin typeface="Times New Roman" pitchFamily="18" charset="0"/>
                <a:cs typeface="Times New Roman" pitchFamily="18" charset="0"/>
              </a:rPr>
            </a:br>
            <a:r>
              <a:rPr lang="fi-FI" sz="3200"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F) ORTAK HÜKÜMLER</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(Madde 9)</a:t>
            </a:r>
            <a:br>
              <a:rPr lang="tr-TR" sz="3200" dirty="0" smtClean="0">
                <a:latin typeface="Times New Roman" pitchFamily="18" charset="0"/>
                <a:cs typeface="Times New Roman" pitchFamily="18" charset="0"/>
              </a:rPr>
            </a:br>
            <a:endParaRPr lang="tr-TR" sz="3200" dirty="0">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6228184" y="81662"/>
            <a:ext cx="2639797" cy="1079086"/>
          </a:xfrm>
          <a:prstGeom prst="rect">
            <a:avLst/>
          </a:prstGeo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700808"/>
            <a:ext cx="8229600" cy="3528391"/>
          </a:xfrm>
        </p:spPr>
        <p:txBody>
          <a:bodyPr>
            <a:normAutofit/>
          </a:bodyPr>
          <a:lstStyle/>
          <a:p>
            <a:pPr algn="just"/>
            <a:r>
              <a:rPr lang="tr-TR" sz="2200" b="1" dirty="0" smtClean="0">
                <a:latin typeface="Times New Roman" pitchFamily="18" charset="0"/>
                <a:cs typeface="Times New Roman" pitchFamily="18" charset="0"/>
              </a:rPr>
              <a:t>a) Bu Kanunun yayımı tarihini izleyen </a:t>
            </a:r>
            <a:r>
              <a:rPr lang="tr-TR" sz="2200" b="1" dirty="0" smtClean="0">
                <a:solidFill>
                  <a:srgbClr val="FF0000"/>
                </a:solidFill>
                <a:latin typeface="Times New Roman" pitchFamily="18" charset="0"/>
                <a:cs typeface="Times New Roman" pitchFamily="18" charset="0"/>
              </a:rPr>
              <a:t>ikinci ayın sonuna kadar ilgili idareye başvuruda bulunmaları,</a:t>
            </a:r>
          </a:p>
          <a:p>
            <a:pPr algn="just"/>
            <a:endParaRPr lang="tr-TR" sz="2200" b="1" dirty="0" smtClean="0">
              <a:latin typeface="Times New Roman" pitchFamily="18" charset="0"/>
              <a:cs typeface="Times New Roman" pitchFamily="18" charset="0"/>
            </a:endParaRPr>
          </a:p>
          <a:p>
            <a:pPr algn="just"/>
            <a:r>
              <a:rPr lang="tr-TR" sz="2200" b="1" dirty="0" smtClean="0">
                <a:latin typeface="Times New Roman" pitchFamily="18" charset="0"/>
                <a:cs typeface="Times New Roman" pitchFamily="18" charset="0"/>
              </a:rPr>
              <a:t>b) Maliye Bakanlığına, Gümrük ve Ticaret Bakanlığına, ….. bağlı tahsil dairelerine ödenecek tutarların </a:t>
            </a:r>
            <a:r>
              <a:rPr lang="tr-TR" sz="2200" b="1" dirty="0" smtClean="0">
                <a:solidFill>
                  <a:srgbClr val="FF0000"/>
                </a:solidFill>
                <a:latin typeface="Times New Roman" pitchFamily="18" charset="0"/>
                <a:cs typeface="Times New Roman" pitchFamily="18" charset="0"/>
              </a:rPr>
              <a:t>ilk taksitini bu Kanunun yayımı tarihini izleyen dördüncü aydan,</a:t>
            </a:r>
            <a:r>
              <a:rPr lang="tr-TR" sz="2200" b="1" dirty="0" smtClean="0">
                <a:latin typeface="Times New Roman" pitchFamily="18" charset="0"/>
                <a:cs typeface="Times New Roman" pitchFamily="18" charset="0"/>
              </a:rPr>
              <a:t> ……. </a:t>
            </a:r>
            <a:r>
              <a:rPr lang="tr-TR" sz="2200" b="1" dirty="0" smtClean="0">
                <a:solidFill>
                  <a:srgbClr val="FF0000"/>
                </a:solidFill>
                <a:latin typeface="Times New Roman" pitchFamily="18" charset="0"/>
                <a:cs typeface="Times New Roman" pitchFamily="18" charset="0"/>
              </a:rPr>
              <a:t>başlamak üzere ikişer aylık dönemler hâlinde azami on sekiz eşit taksitte ödemeleri,</a:t>
            </a:r>
          </a:p>
          <a:p>
            <a:pPr algn="just"/>
            <a:r>
              <a:rPr lang="tr-TR" sz="2200" b="1" dirty="0" smtClean="0">
                <a:latin typeface="Times New Roman" pitchFamily="18" charset="0"/>
                <a:cs typeface="Times New Roman" pitchFamily="18" charset="0"/>
              </a:rPr>
              <a:t>Şarttır.</a:t>
            </a:r>
          </a:p>
        </p:txBody>
      </p:sp>
      <p:pic>
        <p:nvPicPr>
          <p:cNvPr id="3" name="Resim 2"/>
          <p:cNvPicPr>
            <a:picLocks noChangeAspect="1"/>
          </p:cNvPicPr>
          <p:nvPr/>
        </p:nvPicPr>
        <p:blipFill>
          <a:blip r:embed="rId2"/>
          <a:stretch>
            <a:fillRect/>
          </a:stretch>
        </p:blipFill>
        <p:spPr>
          <a:xfrm>
            <a:off x="6034320" y="260648"/>
            <a:ext cx="2639797" cy="1079086"/>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4784"/>
            <a:ext cx="8229600" cy="4536504"/>
          </a:xfrm>
        </p:spPr>
        <p:txBody>
          <a:bodyPr>
            <a:normAutofit/>
          </a:bodyPr>
          <a:lstStyle/>
          <a:p>
            <a:pPr algn="just"/>
            <a:r>
              <a:rPr lang="tr-TR" sz="2200" b="1" dirty="0" smtClean="0">
                <a:latin typeface="Times New Roman" pitchFamily="18" charset="0"/>
                <a:cs typeface="Times New Roman" pitchFamily="18" charset="0"/>
              </a:rPr>
              <a:t>Bu Kanun hükümlerine göre hesaplanan tutarlar </a:t>
            </a:r>
            <a:r>
              <a:rPr lang="tr-TR" sz="2200" b="1" u="sng" dirty="0" smtClean="0">
                <a:latin typeface="Times New Roman" pitchFamily="18" charset="0"/>
                <a:cs typeface="Times New Roman" pitchFamily="18" charset="0"/>
              </a:rPr>
              <a:t>peşin</a:t>
            </a:r>
            <a:r>
              <a:rPr lang="tr-TR" sz="2200" b="1" dirty="0" smtClean="0">
                <a:latin typeface="Times New Roman" pitchFamily="18" charset="0"/>
                <a:cs typeface="Times New Roman" pitchFamily="18" charset="0"/>
              </a:rPr>
              <a:t> veya </a:t>
            </a:r>
            <a:r>
              <a:rPr lang="tr-TR" sz="2200" b="1" u="sng" dirty="0" smtClean="0">
                <a:latin typeface="Times New Roman" pitchFamily="18" charset="0"/>
                <a:cs typeface="Times New Roman" pitchFamily="18" charset="0"/>
              </a:rPr>
              <a:t>taksitler</a:t>
            </a:r>
            <a:r>
              <a:rPr lang="tr-TR" sz="2200" b="1" dirty="0" smtClean="0">
                <a:latin typeface="Times New Roman" pitchFamily="18" charset="0"/>
                <a:cs typeface="Times New Roman" pitchFamily="18" charset="0"/>
              </a:rPr>
              <a:t> hâlinde ödenebilir.</a:t>
            </a:r>
          </a:p>
          <a:p>
            <a:pPr algn="just"/>
            <a:endParaRPr lang="tr-TR" sz="2200" b="1" dirty="0" smtClean="0">
              <a:latin typeface="Times New Roman" pitchFamily="18" charset="0"/>
              <a:cs typeface="Times New Roman" pitchFamily="18" charset="0"/>
            </a:endParaRPr>
          </a:p>
          <a:p>
            <a:pPr algn="just"/>
            <a:r>
              <a:rPr lang="tr-TR" sz="2200" b="1" dirty="0" smtClean="0">
                <a:latin typeface="Times New Roman" pitchFamily="18" charset="0"/>
                <a:cs typeface="Times New Roman" pitchFamily="18" charset="0"/>
              </a:rPr>
              <a:t>Hesaplanan tutarların taksitle yapılacak ödemelerinde ilgili maddelere göre belirlenen tutar;</a:t>
            </a:r>
          </a:p>
          <a:p>
            <a:pPr algn="just"/>
            <a:r>
              <a:rPr lang="tr-TR" sz="2200" b="1" dirty="0" smtClean="0">
                <a:latin typeface="Times New Roman" pitchFamily="18" charset="0"/>
                <a:cs typeface="Times New Roman" pitchFamily="18" charset="0"/>
              </a:rPr>
              <a:t>1) Altı eşit taksit için (1,045),</a:t>
            </a:r>
          </a:p>
          <a:p>
            <a:pPr algn="just"/>
            <a:r>
              <a:rPr lang="tr-TR" sz="2200" b="1" dirty="0" smtClean="0">
                <a:latin typeface="Times New Roman" pitchFamily="18" charset="0"/>
                <a:cs typeface="Times New Roman" pitchFamily="18" charset="0"/>
              </a:rPr>
              <a:t>2) Dokuz eşit taksit için (1,083),</a:t>
            </a:r>
          </a:p>
          <a:p>
            <a:pPr algn="just"/>
            <a:r>
              <a:rPr lang="tr-TR" sz="2200" b="1" dirty="0" smtClean="0">
                <a:latin typeface="Times New Roman" pitchFamily="18" charset="0"/>
                <a:cs typeface="Times New Roman" pitchFamily="18" charset="0"/>
              </a:rPr>
              <a:t>3) On iki eşit taksit için (1,105),</a:t>
            </a:r>
          </a:p>
          <a:p>
            <a:pPr algn="just"/>
            <a:r>
              <a:rPr lang="tr-TR" sz="2200" b="1" dirty="0" smtClean="0">
                <a:latin typeface="Times New Roman" pitchFamily="18" charset="0"/>
                <a:cs typeface="Times New Roman" pitchFamily="18" charset="0"/>
              </a:rPr>
              <a:t>4) On sekiz eşit taksit için (1,15),</a:t>
            </a:r>
          </a:p>
          <a:p>
            <a:pPr algn="just"/>
            <a:r>
              <a:rPr lang="tr-TR" sz="2200" b="1" dirty="0" smtClean="0">
                <a:latin typeface="Times New Roman" pitchFamily="18" charset="0"/>
                <a:cs typeface="Times New Roman" pitchFamily="18" charset="0"/>
              </a:rPr>
              <a:t>katsayısı ile çarpılır ve bulunan tutar taksit sayısına bölünmek suretiyle ikişer aylık dönemler hâlinde ödenecek taksit tutarı hesaplanır. </a:t>
            </a:r>
          </a:p>
          <a:p>
            <a:pPr algn="just"/>
            <a:endParaRPr lang="tr-TR" sz="2200" b="1" dirty="0" smtClean="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049012" y="413485"/>
            <a:ext cx="2639797" cy="1079086"/>
          </a:xfrm>
          <a:prstGeom prst="rect">
            <a:avLst/>
          </a:prstGeo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56792"/>
            <a:ext cx="8229600" cy="4536504"/>
          </a:xfrm>
        </p:spPr>
        <p:txBody>
          <a:bodyPr>
            <a:normAutofit/>
          </a:bodyPr>
          <a:lstStyle/>
          <a:p>
            <a:pPr algn="just"/>
            <a:r>
              <a:rPr lang="tr-TR" sz="2200" b="1" dirty="0" smtClean="0">
                <a:latin typeface="Times New Roman"/>
                <a:ea typeface="Calibri"/>
                <a:cs typeface="Times New Roman"/>
              </a:rPr>
              <a:t>Kanunun 9/10. maddesindeki düzenleme gereği; </a:t>
            </a:r>
          </a:p>
          <a:p>
            <a:pPr algn="just"/>
            <a:r>
              <a:rPr lang="tr-TR" sz="2200" b="1" dirty="0" smtClean="0">
                <a:latin typeface="Times New Roman"/>
                <a:ea typeface="Calibri"/>
                <a:cs typeface="Times New Roman"/>
              </a:rPr>
              <a:t>Bu kanun hükümleri,</a:t>
            </a:r>
          </a:p>
          <a:p>
            <a:pPr algn="just"/>
            <a:r>
              <a:rPr lang="tr-TR" sz="2200" b="1" dirty="0" smtClean="0">
                <a:latin typeface="Times New Roman" pitchFamily="18" charset="0"/>
                <a:cs typeface="Times New Roman" pitchFamily="18" charset="0"/>
              </a:rPr>
              <a:t>a)…..,</a:t>
            </a:r>
          </a:p>
          <a:p>
            <a:pPr algn="just"/>
            <a:r>
              <a:rPr lang="tr-TR" sz="2200" b="1" dirty="0" smtClean="0">
                <a:latin typeface="Times New Roman" pitchFamily="18" charset="0"/>
                <a:cs typeface="Times New Roman" pitchFamily="18" charset="0"/>
              </a:rPr>
              <a:t>b) …., 3/8/2016 tarihli ve 6736 sayılı Bazı Alacakların Yeniden Yapılandırılmasına İlişkin Kanun, 18/5/2017 tarihli ve 7020 sayılı Bazı Alacakların Yeniden Yapılandırılması ile Bazı Kanunlarda ve Bir Kanun Hükmünde Kararnamede Değişiklik Yapılmasına Dair Kanun hükümlerine göre bu Kanunun yayımı tarihi itibarıyla taksit ödemeleri devam eden alacaklar ile 6736 sayılı Kanuna göre tahakkuk eden alacaklar,</a:t>
            </a:r>
          </a:p>
          <a:p>
            <a:pPr algn="just"/>
            <a:r>
              <a:rPr lang="tr-TR" sz="2200" b="1" dirty="0" smtClean="0">
                <a:latin typeface="Times New Roman" pitchFamily="18" charset="0"/>
                <a:cs typeface="Times New Roman" pitchFamily="18" charset="0"/>
              </a:rPr>
              <a:t>hakkında uygulanmaz.</a:t>
            </a:r>
          </a:p>
          <a:p>
            <a:pPr algn="just"/>
            <a:endParaRPr lang="tr-TR" sz="2200" b="1" dirty="0" smtClean="0">
              <a:latin typeface="Times New Roman" pitchFamily="18" charset="0"/>
              <a:cs typeface="Times New Roman" pitchFamily="18" charset="0"/>
            </a:endParaRPr>
          </a:p>
        </p:txBody>
      </p:sp>
      <p:pic>
        <p:nvPicPr>
          <p:cNvPr id="3" name="Resim 2"/>
          <p:cNvPicPr>
            <a:picLocks noChangeAspect="1"/>
          </p:cNvPicPr>
          <p:nvPr/>
        </p:nvPicPr>
        <p:blipFill>
          <a:blip r:embed="rId2"/>
          <a:stretch>
            <a:fillRect/>
          </a:stretch>
        </p:blipFill>
        <p:spPr>
          <a:xfrm>
            <a:off x="6084168" y="332656"/>
            <a:ext cx="2639797" cy="1079086"/>
          </a:xfrm>
          <a:prstGeom prst="rect">
            <a:avLst/>
          </a:prstGeo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3140968"/>
            <a:ext cx="8229600" cy="2448271"/>
          </a:xfrm>
        </p:spPr>
        <p:txBody>
          <a:bodyPr>
            <a:normAutofit lnSpcReduction="10000"/>
          </a:bodyPr>
          <a:lstStyle/>
          <a:p>
            <a:pPr algn="just"/>
            <a:r>
              <a:rPr lang="tr-TR" sz="2200" b="1" dirty="0" smtClean="0">
                <a:latin typeface="Times New Roman"/>
                <a:ea typeface="Calibri"/>
                <a:cs typeface="Times New Roman"/>
              </a:rPr>
              <a:t>Kanunun 10/3. maddesindeki düzenleme gereği; </a:t>
            </a:r>
          </a:p>
          <a:p>
            <a:pPr algn="just"/>
            <a:endParaRPr lang="tr-TR" sz="2200" b="1" dirty="0" smtClean="0">
              <a:latin typeface="Times New Roman"/>
              <a:ea typeface="Calibri"/>
              <a:cs typeface="Times New Roman"/>
            </a:endParaRPr>
          </a:p>
          <a:p>
            <a:pPr algn="just"/>
            <a:r>
              <a:rPr lang="tr-TR" sz="2200" b="1" dirty="0" smtClean="0">
                <a:latin typeface="Times New Roman"/>
                <a:ea typeface="Calibri"/>
                <a:cs typeface="Times New Roman"/>
              </a:rPr>
              <a:t>Gümrük ve Ticaret Bakanlığına bağlı tahsil dairelerince takip edilmekte olan ve vadesi 31/12/2013 tarihinden (bu tarih dâhil) önce olduğu hâlde bu Kanunun yayımı tarihine kadar ödenmemiş olan ve 6183 sayılı Kanun kapsamında gümrük idarelerince takibi gereken her bir alacağın;</a:t>
            </a:r>
          </a:p>
        </p:txBody>
      </p:sp>
      <p:sp>
        <p:nvSpPr>
          <p:cNvPr id="3" name="2 Başlık"/>
          <p:cNvSpPr>
            <a:spLocks noGrp="1"/>
          </p:cNvSpPr>
          <p:nvPr>
            <p:ph type="title"/>
          </p:nvPr>
        </p:nvSpPr>
        <p:spPr>
          <a:xfrm>
            <a:off x="539552" y="1052736"/>
            <a:ext cx="8229600" cy="1800200"/>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tr-TR" sz="3200" dirty="0" smtClean="0">
                <a:latin typeface="Times New Roman" pitchFamily="18" charset="0"/>
                <a:cs typeface="Times New Roman" pitchFamily="18" charset="0"/>
              </a:rPr>
              <a:t/>
            </a:r>
            <a:br>
              <a:rPr lang="tr-TR" sz="3200" dirty="0" smtClean="0">
                <a:latin typeface="Times New Roman" pitchFamily="18" charset="0"/>
                <a:cs typeface="Times New Roman" pitchFamily="18" charset="0"/>
              </a:rPr>
            </a:br>
            <a:r>
              <a:rPr lang="fi-FI" sz="3200"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G) DİĞER HÜKÜMLER</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(Madde 10)</a:t>
            </a:r>
            <a:br>
              <a:rPr lang="tr-TR" sz="3200" dirty="0" smtClean="0">
                <a:latin typeface="Times New Roman" pitchFamily="18" charset="0"/>
                <a:cs typeface="Times New Roman" pitchFamily="18" charset="0"/>
              </a:rPr>
            </a:br>
            <a:endParaRPr lang="tr-TR" sz="3200" dirty="0">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6057347" y="44624"/>
            <a:ext cx="2639797" cy="1079086"/>
          </a:xfrm>
          <a:prstGeom prst="rect">
            <a:avLst/>
          </a:prstGeom>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92696"/>
            <a:ext cx="8229600" cy="5184576"/>
          </a:xfrm>
        </p:spPr>
        <p:txBody>
          <a:bodyPr>
            <a:normAutofit/>
          </a:bodyPr>
          <a:lstStyle/>
          <a:p>
            <a:pPr algn="just"/>
            <a:r>
              <a:rPr lang="tr-TR" sz="2200" b="1" dirty="0" smtClean="0">
                <a:latin typeface="Times New Roman" pitchFamily="18" charset="0"/>
                <a:cs typeface="Times New Roman" pitchFamily="18" charset="0"/>
              </a:rPr>
              <a:t>i) türü, 	</a:t>
            </a:r>
            <a:r>
              <a:rPr lang="tr-TR" sz="2200" b="1" dirty="0" err="1" smtClean="0">
                <a:latin typeface="Times New Roman" pitchFamily="18" charset="0"/>
                <a:cs typeface="Times New Roman" pitchFamily="18" charset="0"/>
              </a:rPr>
              <a:t>ii</a:t>
            </a:r>
            <a:r>
              <a:rPr lang="tr-TR" sz="2200" b="1" dirty="0" smtClean="0">
                <a:latin typeface="Times New Roman" pitchFamily="18" charset="0"/>
                <a:cs typeface="Times New Roman" pitchFamily="18" charset="0"/>
              </a:rPr>
              <a:t>)yükümlülüğü, 	</a:t>
            </a:r>
            <a:r>
              <a:rPr lang="tr-TR" sz="2200" b="1" dirty="0" err="1" smtClean="0">
                <a:latin typeface="Times New Roman" pitchFamily="18" charset="0"/>
                <a:cs typeface="Times New Roman" pitchFamily="18" charset="0"/>
              </a:rPr>
              <a:t>iii</a:t>
            </a:r>
            <a:r>
              <a:rPr lang="tr-TR" sz="2200" b="1" dirty="0" smtClean="0">
                <a:latin typeface="Times New Roman" pitchFamily="18" charset="0"/>
                <a:cs typeface="Times New Roman" pitchFamily="18" charset="0"/>
              </a:rPr>
              <a:t>) asılları </a:t>
            </a:r>
          </a:p>
          <a:p>
            <a:pPr algn="just"/>
            <a:r>
              <a:rPr lang="tr-TR" sz="2200" b="1" dirty="0" smtClean="0">
                <a:latin typeface="Times New Roman" pitchFamily="18" charset="0"/>
                <a:cs typeface="Times New Roman" pitchFamily="18" charset="0"/>
              </a:rPr>
              <a:t>Ayrı ayrı dikkate alınmak suretiyle </a:t>
            </a:r>
          </a:p>
          <a:p>
            <a:pPr algn="just"/>
            <a:endParaRPr lang="tr-TR" sz="2200" b="1" dirty="0" smtClean="0">
              <a:latin typeface="Times New Roman" pitchFamily="18" charset="0"/>
              <a:cs typeface="Times New Roman" pitchFamily="18" charset="0"/>
            </a:endParaRPr>
          </a:p>
          <a:p>
            <a:pPr algn="just"/>
            <a:endParaRPr lang="tr-TR" sz="2200" b="1" dirty="0" smtClean="0">
              <a:latin typeface="Times New Roman" pitchFamily="18" charset="0"/>
              <a:cs typeface="Times New Roman" pitchFamily="18" charset="0"/>
            </a:endParaRPr>
          </a:p>
          <a:p>
            <a:pPr algn="just"/>
            <a:endParaRPr lang="tr-TR" sz="2200" b="1" dirty="0" smtClean="0">
              <a:latin typeface="Times New Roman" pitchFamily="18" charset="0"/>
              <a:cs typeface="Times New Roman" pitchFamily="18" charset="0"/>
            </a:endParaRPr>
          </a:p>
          <a:p>
            <a:pPr algn="just"/>
            <a:endParaRPr lang="tr-TR" sz="2200" b="1" dirty="0" smtClean="0">
              <a:latin typeface="Times New Roman" pitchFamily="18" charset="0"/>
              <a:cs typeface="Times New Roman" pitchFamily="18" charset="0"/>
            </a:endParaRPr>
          </a:p>
          <a:p>
            <a:pPr algn="just"/>
            <a:endParaRPr lang="tr-TR" sz="2200" b="1" dirty="0" smtClean="0">
              <a:latin typeface="Times New Roman" pitchFamily="18" charset="0"/>
              <a:cs typeface="Times New Roman" pitchFamily="18" charset="0"/>
            </a:endParaRPr>
          </a:p>
          <a:p>
            <a:pPr algn="just"/>
            <a:endParaRPr lang="tr-TR" sz="2200" b="1" dirty="0" smtClean="0">
              <a:latin typeface="Times New Roman" pitchFamily="18" charset="0"/>
              <a:cs typeface="Times New Roman" pitchFamily="18" charset="0"/>
            </a:endParaRPr>
          </a:p>
          <a:p>
            <a:pPr algn="just"/>
            <a:endParaRPr lang="tr-TR" sz="2200" b="1" dirty="0" smtClean="0">
              <a:latin typeface="Times New Roman" pitchFamily="18" charset="0"/>
              <a:cs typeface="Times New Roman" pitchFamily="18" charset="0"/>
            </a:endParaRPr>
          </a:p>
          <a:p>
            <a:pPr algn="just"/>
            <a:endParaRPr lang="tr-TR" sz="2200" b="1" dirty="0" smtClean="0">
              <a:latin typeface="Times New Roman" pitchFamily="18" charset="0"/>
              <a:cs typeface="Times New Roman" pitchFamily="18" charset="0"/>
            </a:endParaRPr>
          </a:p>
          <a:p>
            <a:pPr algn="just"/>
            <a:endParaRPr lang="tr-TR" sz="2200" b="1" dirty="0" smtClean="0">
              <a:latin typeface="Times New Roman" pitchFamily="18" charset="0"/>
              <a:cs typeface="Times New Roman" pitchFamily="18" charset="0"/>
            </a:endParaRPr>
          </a:p>
        </p:txBody>
      </p:sp>
      <p:sp>
        <p:nvSpPr>
          <p:cNvPr id="3" name="2 Yuvarlatılmış Dikdörtgen"/>
          <p:cNvSpPr/>
          <p:nvPr/>
        </p:nvSpPr>
        <p:spPr>
          <a:xfrm>
            <a:off x="1619672" y="1556792"/>
            <a:ext cx="5400600" cy="5760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b="1" dirty="0" smtClean="0">
                <a:solidFill>
                  <a:schemeClr val="tx1"/>
                </a:solidFill>
                <a:latin typeface="Times New Roman" pitchFamily="18" charset="0"/>
                <a:cs typeface="Times New Roman" pitchFamily="18" charset="0"/>
              </a:rPr>
              <a:t>tutarı </a:t>
            </a:r>
            <a:r>
              <a:rPr lang="tr-TR" b="1" u="sng" dirty="0" smtClean="0">
                <a:solidFill>
                  <a:schemeClr val="tx1"/>
                </a:solidFill>
                <a:latin typeface="Times New Roman" pitchFamily="18" charset="0"/>
                <a:cs typeface="Times New Roman" pitchFamily="18" charset="0"/>
              </a:rPr>
              <a:t>100 Türk lirasını </a:t>
            </a:r>
            <a:r>
              <a:rPr lang="tr-TR" b="1" dirty="0" smtClean="0">
                <a:solidFill>
                  <a:schemeClr val="tx1"/>
                </a:solidFill>
                <a:latin typeface="Times New Roman" pitchFamily="18" charset="0"/>
                <a:cs typeface="Times New Roman" pitchFamily="18" charset="0"/>
              </a:rPr>
              <a:t>aşmayan asli alacakların,</a:t>
            </a:r>
            <a:endParaRPr lang="tr-TR" b="1" dirty="0">
              <a:solidFill>
                <a:schemeClr val="tx1"/>
              </a:solidFill>
              <a:latin typeface="Times New Roman" pitchFamily="18" charset="0"/>
              <a:cs typeface="Times New Roman" pitchFamily="18" charset="0"/>
            </a:endParaRPr>
          </a:p>
        </p:txBody>
      </p:sp>
      <p:sp>
        <p:nvSpPr>
          <p:cNvPr id="4" name="3 Yuvarlatılmış Dikdörtgen"/>
          <p:cNvSpPr/>
          <p:nvPr/>
        </p:nvSpPr>
        <p:spPr>
          <a:xfrm>
            <a:off x="1619672" y="2276872"/>
            <a:ext cx="5400600" cy="5760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b="1" dirty="0" smtClean="0">
                <a:solidFill>
                  <a:schemeClr val="tx1"/>
                </a:solidFill>
                <a:latin typeface="Times New Roman" pitchFamily="18" charset="0"/>
                <a:cs typeface="Times New Roman" pitchFamily="18" charset="0"/>
              </a:rPr>
              <a:t>idari para cezalarında </a:t>
            </a:r>
            <a:r>
              <a:rPr lang="tr-TR" b="1" u="sng" dirty="0" smtClean="0">
                <a:solidFill>
                  <a:schemeClr val="tx1"/>
                </a:solidFill>
                <a:latin typeface="Times New Roman" pitchFamily="18" charset="0"/>
                <a:cs typeface="Times New Roman" pitchFamily="18" charset="0"/>
              </a:rPr>
              <a:t>150 Türk lirasını </a:t>
            </a:r>
            <a:r>
              <a:rPr lang="tr-TR" b="1" dirty="0" smtClean="0">
                <a:solidFill>
                  <a:schemeClr val="tx1"/>
                </a:solidFill>
                <a:latin typeface="Times New Roman" pitchFamily="18" charset="0"/>
                <a:cs typeface="Times New Roman" pitchFamily="18" charset="0"/>
              </a:rPr>
              <a:t>aşmayanların</a:t>
            </a:r>
            <a:endParaRPr lang="tr-TR" b="1" dirty="0">
              <a:solidFill>
                <a:schemeClr val="tx1"/>
              </a:solidFill>
              <a:latin typeface="Times New Roman" pitchFamily="18" charset="0"/>
              <a:cs typeface="Times New Roman" pitchFamily="18" charset="0"/>
            </a:endParaRPr>
          </a:p>
        </p:txBody>
      </p:sp>
      <p:sp>
        <p:nvSpPr>
          <p:cNvPr id="5" name="4 Yuvarlatılmış Dikdörtgen"/>
          <p:cNvSpPr/>
          <p:nvPr/>
        </p:nvSpPr>
        <p:spPr>
          <a:xfrm>
            <a:off x="1619672" y="2996952"/>
            <a:ext cx="540060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b="1" dirty="0" smtClean="0">
                <a:solidFill>
                  <a:schemeClr val="tx1"/>
                </a:solidFill>
                <a:latin typeface="Times New Roman" pitchFamily="18" charset="0"/>
                <a:cs typeface="Times New Roman" pitchFamily="18" charset="0"/>
              </a:rPr>
              <a:t>ve tutarına bakılmaksızın bu alacaklara bağlı fer’i alacakların,</a:t>
            </a:r>
            <a:endParaRPr lang="tr-TR" b="1" dirty="0">
              <a:solidFill>
                <a:schemeClr val="tx1"/>
              </a:solidFill>
              <a:latin typeface="Times New Roman" pitchFamily="18" charset="0"/>
              <a:cs typeface="Times New Roman" pitchFamily="18" charset="0"/>
            </a:endParaRPr>
          </a:p>
        </p:txBody>
      </p:sp>
      <p:sp>
        <p:nvSpPr>
          <p:cNvPr id="6" name="5 Yuvarlatılmış Dikdörtgen"/>
          <p:cNvSpPr/>
          <p:nvPr/>
        </p:nvSpPr>
        <p:spPr>
          <a:xfrm>
            <a:off x="1619672" y="3861048"/>
            <a:ext cx="540060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b="1" dirty="0" smtClean="0">
                <a:solidFill>
                  <a:schemeClr val="tx1"/>
                </a:solidFill>
                <a:latin typeface="Times New Roman" pitchFamily="18" charset="0"/>
                <a:cs typeface="Times New Roman" pitchFamily="18" charset="0"/>
              </a:rPr>
              <a:t>aslı ödenmiş fer’i alacaklarda toplamı 200 Türk lirasını aşmayanların</a:t>
            </a:r>
            <a:endParaRPr lang="tr-TR" b="1" dirty="0">
              <a:solidFill>
                <a:schemeClr val="tx1"/>
              </a:solidFill>
              <a:latin typeface="Times New Roman" pitchFamily="18" charset="0"/>
              <a:cs typeface="Times New Roman" pitchFamily="18" charset="0"/>
            </a:endParaRPr>
          </a:p>
        </p:txBody>
      </p:sp>
      <p:sp>
        <p:nvSpPr>
          <p:cNvPr id="7" name="6 Yuvarlatılmış Dikdörtgen"/>
          <p:cNvSpPr/>
          <p:nvPr/>
        </p:nvSpPr>
        <p:spPr>
          <a:xfrm>
            <a:off x="1691680" y="4581128"/>
            <a:ext cx="5256584" cy="72008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rgbClr val="FF0000"/>
                </a:solidFill>
                <a:latin typeface="Times New Roman" pitchFamily="18" charset="0"/>
                <a:cs typeface="Times New Roman" pitchFamily="18" charset="0"/>
              </a:rPr>
              <a:t>Tahsilinden vazgeçilir. </a:t>
            </a:r>
          </a:p>
        </p:txBody>
      </p:sp>
      <p:pic>
        <p:nvPicPr>
          <p:cNvPr id="8" name="Resim 7"/>
          <p:cNvPicPr>
            <a:picLocks noChangeAspect="1"/>
          </p:cNvPicPr>
          <p:nvPr/>
        </p:nvPicPr>
        <p:blipFill>
          <a:blip r:embed="rId2"/>
          <a:stretch>
            <a:fillRect/>
          </a:stretch>
        </p:blipFill>
        <p:spPr>
          <a:xfrm>
            <a:off x="6156176" y="45658"/>
            <a:ext cx="2639797" cy="1079086"/>
          </a:xfrm>
          <a:prstGeom prst="rect">
            <a:avLst/>
          </a:prstGeom>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2492896"/>
            <a:ext cx="8229600" cy="2304257"/>
          </a:xfrm>
        </p:spPr>
        <p:txBody>
          <a:bodyPr>
            <a:normAutofit/>
          </a:bodyPr>
          <a:lstStyle/>
          <a:p>
            <a:pPr algn="just"/>
            <a:r>
              <a:rPr lang="tr-TR" sz="2200" b="1" dirty="0" smtClean="0">
                <a:latin typeface="Times New Roman"/>
                <a:ea typeface="Calibri"/>
                <a:cs typeface="Times New Roman"/>
              </a:rPr>
              <a:t>Kanun hükümlerinden yararlanmak isteyen borçluların, </a:t>
            </a:r>
            <a:r>
              <a:rPr lang="tr-TR" sz="2200" b="1" u="sng" dirty="0" smtClean="0">
                <a:latin typeface="Times New Roman"/>
                <a:ea typeface="Calibri"/>
                <a:cs typeface="Times New Roman"/>
              </a:rPr>
              <a:t>31/7/2018 günü mesai bitimine kadar </a:t>
            </a:r>
            <a:r>
              <a:rPr lang="tr-TR" sz="2200" b="1" dirty="0" smtClean="0">
                <a:latin typeface="Times New Roman"/>
                <a:ea typeface="Calibri"/>
                <a:cs typeface="Times New Roman"/>
              </a:rPr>
              <a:t>30432/26.05.2018 sayı ve tarihli Resmi Gazetede yayımlanan Tebliğin 1 </a:t>
            </a:r>
            <a:r>
              <a:rPr lang="tr-TR" sz="2200" b="1" dirty="0" err="1" smtClean="0">
                <a:latin typeface="Times New Roman"/>
                <a:ea typeface="Calibri"/>
                <a:cs typeface="Times New Roman"/>
              </a:rPr>
              <a:t>nolu</a:t>
            </a:r>
            <a:r>
              <a:rPr lang="tr-TR" sz="2200" b="1" dirty="0" smtClean="0">
                <a:latin typeface="Times New Roman"/>
                <a:ea typeface="Calibri"/>
                <a:cs typeface="Times New Roman"/>
              </a:rPr>
              <a:t> ekinde yer alan forma uygun olarak ilgili Gümrük Müdürlüklerine başvuruda bulunmaları şarttır. </a:t>
            </a:r>
          </a:p>
          <a:p>
            <a:pPr algn="just">
              <a:buNone/>
            </a:pPr>
            <a:endParaRPr lang="tr-TR" sz="2200" b="1" dirty="0" smtClean="0">
              <a:latin typeface="Times New Roman"/>
              <a:ea typeface="Calibri"/>
              <a:cs typeface="Times New Roman"/>
            </a:endParaRPr>
          </a:p>
        </p:txBody>
      </p:sp>
      <p:sp>
        <p:nvSpPr>
          <p:cNvPr id="3" name="2 Başlık"/>
          <p:cNvSpPr>
            <a:spLocks noGrp="1"/>
          </p:cNvSpPr>
          <p:nvPr>
            <p:ph type="title"/>
          </p:nvPr>
        </p:nvSpPr>
        <p:spPr>
          <a:xfrm>
            <a:off x="525484" y="1449036"/>
            <a:ext cx="8229600" cy="720080"/>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pPr algn="ctr"/>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r>
              <a:rPr lang="fi-FI" sz="2400"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H) BAŞVURU ŞEKLİ VE SÜRELER</a:t>
            </a:r>
            <a:br>
              <a:rPr lang="tr-TR" sz="2400" dirty="0" smtClean="0">
                <a:latin typeface="Times New Roman" pitchFamily="18" charset="0"/>
                <a:cs typeface="Times New Roman" pitchFamily="18" charset="0"/>
              </a:rPr>
            </a:br>
            <a:endParaRPr lang="tr-TR" sz="2400" dirty="0">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6115287" y="208060"/>
            <a:ext cx="2639797" cy="1079086"/>
          </a:xfrm>
          <a:prstGeom prst="rect">
            <a:avLst/>
          </a:prstGeom>
        </p:spPr>
      </p:pic>
    </p:spTree>
    <p:extLst>
      <p:ext uri="{BB962C8B-B14F-4D97-AF65-F5344CB8AC3E}">
        <p14:creationId xmlns:p14="http://schemas.microsoft.com/office/powerpoint/2010/main" val="35424772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556792"/>
            <a:ext cx="8229600" cy="4608512"/>
          </a:xfrm>
        </p:spPr>
        <p:txBody>
          <a:bodyPr>
            <a:normAutofit/>
          </a:bodyPr>
          <a:lstStyle/>
          <a:p>
            <a:pPr algn="just"/>
            <a:r>
              <a:rPr lang="tr-TR" sz="2200" b="1" dirty="0" smtClean="0">
                <a:latin typeface="Times New Roman"/>
                <a:ea typeface="Calibri"/>
                <a:cs typeface="Times New Roman"/>
              </a:rPr>
              <a:t>i) Alacağın birden fazla gümrük idaresini ilgilendirmesi durumunda, her idareye ayrı ayrı başvurulur.</a:t>
            </a:r>
          </a:p>
          <a:p>
            <a:pPr algn="just"/>
            <a:endParaRPr lang="tr-TR" sz="2200" b="1" dirty="0" smtClean="0">
              <a:latin typeface="Times New Roman"/>
              <a:ea typeface="Calibri"/>
              <a:cs typeface="Times New Roman"/>
            </a:endParaRPr>
          </a:p>
          <a:p>
            <a:pPr algn="just"/>
            <a:r>
              <a:rPr lang="tr-TR" sz="2200" b="1" dirty="0" err="1" smtClean="0">
                <a:latin typeface="Times New Roman"/>
                <a:ea typeface="Calibri"/>
                <a:cs typeface="Times New Roman"/>
              </a:rPr>
              <a:t>ii</a:t>
            </a:r>
            <a:r>
              <a:rPr lang="tr-TR" sz="2200" b="1" dirty="0" smtClean="0">
                <a:latin typeface="Times New Roman"/>
                <a:ea typeface="Calibri"/>
                <a:cs typeface="Times New Roman"/>
              </a:rPr>
              <a:t>) Alacak aslı ve buna bağlı idari para cezaları ve fer’i alacaklara ilişkin başvurular gümrük beyannamesi, ek tahakkuk kararı ve para cezası kararı itibarıyla yapılır. </a:t>
            </a:r>
          </a:p>
          <a:p>
            <a:pPr algn="just"/>
            <a:endParaRPr lang="tr-TR" sz="2200" b="1" dirty="0" smtClean="0">
              <a:latin typeface="Times New Roman"/>
              <a:ea typeface="Calibri"/>
              <a:cs typeface="Times New Roman"/>
            </a:endParaRPr>
          </a:p>
          <a:p>
            <a:pPr algn="just"/>
            <a:r>
              <a:rPr lang="tr-TR" sz="2200" b="1" dirty="0" smtClean="0">
                <a:latin typeface="Times New Roman"/>
                <a:ea typeface="Calibri"/>
                <a:cs typeface="Times New Roman"/>
              </a:rPr>
              <a:t>Aynı idarece takip edilen birden fazla alacağın yapılandırılmasına ilişkin talepler tek başvuru ile yapılabilir. Bu durumda, yükümlülüğe ilişkin detay bilgiler başvuruda ayrı ayrı belirtilir. </a:t>
            </a:r>
          </a:p>
          <a:p>
            <a:pPr algn="just">
              <a:buNone/>
            </a:pPr>
            <a:endParaRPr lang="tr-TR" sz="2200" b="1" dirty="0" smtClean="0">
              <a:latin typeface="Times New Roman"/>
              <a:ea typeface="Calibri"/>
              <a:cs typeface="Times New Roman"/>
            </a:endParaRPr>
          </a:p>
        </p:txBody>
      </p:sp>
      <p:pic>
        <p:nvPicPr>
          <p:cNvPr id="3" name="Resim 2"/>
          <p:cNvPicPr>
            <a:picLocks noChangeAspect="1"/>
          </p:cNvPicPr>
          <p:nvPr/>
        </p:nvPicPr>
        <p:blipFill>
          <a:blip r:embed="rId2"/>
          <a:stretch>
            <a:fillRect/>
          </a:stretch>
        </p:blipFill>
        <p:spPr>
          <a:xfrm>
            <a:off x="6057347" y="404664"/>
            <a:ext cx="2639797" cy="1079086"/>
          </a:xfrm>
          <a:prstGeom prst="rect">
            <a:avLst/>
          </a:prstGeom>
        </p:spPr>
      </p:pic>
    </p:spTree>
    <p:extLst>
      <p:ext uri="{BB962C8B-B14F-4D97-AF65-F5344CB8AC3E}">
        <p14:creationId xmlns:p14="http://schemas.microsoft.com/office/powerpoint/2010/main" val="3110898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20688"/>
            <a:ext cx="8229600" cy="5386603"/>
          </a:xfrm>
        </p:spPr>
        <p:txBody>
          <a:bodyPr>
            <a:normAutofit/>
          </a:bodyPr>
          <a:lstStyle/>
          <a:p>
            <a:endParaRPr lang="tr-TR" sz="2800" b="1" dirty="0" smtClean="0">
              <a:latin typeface="Times New Roman"/>
              <a:ea typeface="Calibri"/>
              <a:cs typeface="Times New Roman"/>
            </a:endParaRPr>
          </a:p>
          <a:p>
            <a:r>
              <a:rPr lang="tr-TR" sz="2800" b="1" dirty="0" smtClean="0">
                <a:latin typeface="Times New Roman"/>
                <a:ea typeface="Calibri"/>
                <a:cs typeface="Times New Roman"/>
              </a:rPr>
              <a:t>Bu düzenlemeye göre, </a:t>
            </a:r>
          </a:p>
          <a:p>
            <a:r>
              <a:rPr lang="tr-TR" sz="2800" b="1" dirty="0" smtClean="0">
                <a:latin typeface="Times New Roman"/>
                <a:ea typeface="Calibri"/>
                <a:cs typeface="Times New Roman"/>
              </a:rPr>
              <a:t>i) gümrük vergileri alacağının ve bu alacağa bağlı idari para cezalarının, </a:t>
            </a:r>
          </a:p>
          <a:p>
            <a:r>
              <a:rPr lang="tr-TR" sz="2800" b="1" dirty="0" err="1" smtClean="0">
                <a:latin typeface="Times New Roman"/>
                <a:ea typeface="Calibri"/>
                <a:cs typeface="Times New Roman"/>
              </a:rPr>
              <a:t>ii</a:t>
            </a:r>
            <a:r>
              <a:rPr lang="tr-TR" sz="2800" b="1" dirty="0" smtClean="0">
                <a:latin typeface="Times New Roman"/>
                <a:ea typeface="Calibri"/>
                <a:cs typeface="Times New Roman"/>
              </a:rPr>
              <a:t>) gümrük vergisi alacağına bağlı olmayan idari para cezalarının, eşyanın gümrüklenmiş değere bağlı düzenlenen idari para cezalarının </a:t>
            </a:r>
          </a:p>
          <a:p>
            <a:endParaRPr lang="tr-TR" sz="2800" b="1" dirty="0" smtClean="0">
              <a:latin typeface="Times New Roman"/>
              <a:ea typeface="Calibri"/>
              <a:cs typeface="Times New Roman"/>
            </a:endParaRPr>
          </a:p>
          <a:p>
            <a:pPr algn="just"/>
            <a:r>
              <a:rPr lang="tr-TR" sz="2800" b="1" dirty="0" smtClean="0">
                <a:latin typeface="Times New Roman"/>
                <a:ea typeface="Calibri"/>
                <a:cs typeface="Times New Roman"/>
              </a:rPr>
              <a:t>Yasa kapsamında yeniden yapılandırılabilmesinin kriteri, gümrük yükümlülüğünün 31.03.2018 tarihinden önce(bu tarih dahil) doğmuş olmasıdır. </a:t>
            </a:r>
          </a:p>
        </p:txBody>
      </p:sp>
      <p:pic>
        <p:nvPicPr>
          <p:cNvPr id="3" name="Resim 2"/>
          <p:cNvPicPr>
            <a:picLocks noChangeAspect="1"/>
          </p:cNvPicPr>
          <p:nvPr/>
        </p:nvPicPr>
        <p:blipFill>
          <a:blip r:embed="rId2"/>
          <a:stretch>
            <a:fillRect/>
          </a:stretch>
        </p:blipFill>
        <p:spPr>
          <a:xfrm>
            <a:off x="6228184" y="116632"/>
            <a:ext cx="2639797" cy="1079086"/>
          </a:xfrm>
          <a:prstGeom prst="rect">
            <a:avLst/>
          </a:prstGeom>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484784"/>
            <a:ext cx="8229600" cy="4608512"/>
          </a:xfrm>
        </p:spPr>
        <p:txBody>
          <a:bodyPr>
            <a:normAutofit fontScale="92500"/>
          </a:bodyPr>
          <a:lstStyle/>
          <a:p>
            <a:pPr algn="just"/>
            <a:r>
              <a:rPr lang="tr-TR" sz="2200" b="1" dirty="0" err="1" smtClean="0">
                <a:latin typeface="Times New Roman"/>
                <a:ea typeface="Calibri"/>
                <a:cs typeface="Times New Roman"/>
              </a:rPr>
              <a:t>iii</a:t>
            </a:r>
            <a:r>
              <a:rPr lang="tr-TR" sz="2200" b="1" dirty="0" smtClean="0">
                <a:latin typeface="Times New Roman"/>
                <a:ea typeface="Calibri"/>
                <a:cs typeface="Times New Roman"/>
              </a:rPr>
              <a:t>) Gümrük vergileri aslına bağlı olmayan idari para cezalarına ilişkin başvurular her bir para cezası kararı için ayrı ayrı yapılır. </a:t>
            </a:r>
          </a:p>
          <a:p>
            <a:pPr algn="just"/>
            <a:r>
              <a:rPr lang="tr-TR" sz="2200" b="1" dirty="0" smtClean="0">
                <a:latin typeface="Times New Roman"/>
                <a:ea typeface="Calibri"/>
                <a:cs typeface="Times New Roman"/>
              </a:rPr>
              <a:t>Ancak, aynı idarece takip edilen birden fazla para cezasının yapılandırılmasına ilişkin talepler tek başvuru ile yapılabilir. Bu durumda, yükümlülüğe ilişkin detay bilgiler başvuruda ayrı ayrı belirtilir.</a:t>
            </a:r>
          </a:p>
          <a:p>
            <a:pPr algn="just"/>
            <a:endParaRPr lang="tr-TR" sz="2200" b="1" dirty="0" smtClean="0">
              <a:latin typeface="Times New Roman"/>
              <a:ea typeface="Calibri"/>
              <a:cs typeface="Times New Roman"/>
            </a:endParaRPr>
          </a:p>
          <a:p>
            <a:pPr algn="just"/>
            <a:r>
              <a:rPr lang="tr-TR" sz="2200" b="1" dirty="0" smtClean="0">
                <a:latin typeface="Times New Roman"/>
                <a:ea typeface="Calibri"/>
                <a:cs typeface="Times New Roman"/>
              </a:rPr>
              <a:t>iv) Başvuru konusu alacaklar için açılmış olan davalardan vazgeçme dilekçeleri, Tebliğin 3 </a:t>
            </a:r>
            <a:r>
              <a:rPr lang="tr-TR" sz="2200" b="1" dirty="0" err="1" smtClean="0">
                <a:latin typeface="Times New Roman"/>
                <a:ea typeface="Calibri"/>
                <a:cs typeface="Times New Roman"/>
              </a:rPr>
              <a:t>nolu</a:t>
            </a:r>
            <a:r>
              <a:rPr lang="tr-TR" sz="2200" b="1" dirty="0" smtClean="0">
                <a:latin typeface="Times New Roman"/>
                <a:ea typeface="Calibri"/>
                <a:cs typeface="Times New Roman"/>
              </a:rPr>
              <a:t> ekindeki forma uygun olarak ilgili Gümrük Müdürlüğüne verilir.</a:t>
            </a:r>
          </a:p>
          <a:p>
            <a:pPr algn="just"/>
            <a:endParaRPr lang="tr-TR" sz="2200" b="1" dirty="0" smtClean="0">
              <a:latin typeface="Times New Roman"/>
              <a:ea typeface="Calibri"/>
              <a:cs typeface="Times New Roman"/>
            </a:endParaRPr>
          </a:p>
          <a:p>
            <a:pPr algn="just"/>
            <a:r>
              <a:rPr lang="tr-TR" sz="2200" b="1" dirty="0" smtClean="0">
                <a:latin typeface="Times New Roman"/>
                <a:ea typeface="Calibri"/>
                <a:cs typeface="Times New Roman"/>
              </a:rPr>
              <a:t>Bu dilekçelerin gümrük idarelerine verildiği tarih, ilgili yargı merciine verildiği tarih sayılarak dilekçeler ilgili yargı merciine gönderilir. </a:t>
            </a:r>
          </a:p>
          <a:p>
            <a:pPr marL="109728" indent="0" algn="just">
              <a:buNone/>
            </a:pPr>
            <a:endParaRPr lang="tr-TR" sz="2200" b="1" dirty="0" smtClean="0">
              <a:latin typeface="Times New Roman"/>
              <a:ea typeface="Calibri"/>
              <a:cs typeface="Times New Roman"/>
            </a:endParaRPr>
          </a:p>
          <a:p>
            <a:pPr algn="just">
              <a:buNone/>
            </a:pPr>
            <a:endParaRPr lang="tr-TR" sz="2200" b="1" dirty="0" smtClean="0">
              <a:latin typeface="Times New Roman"/>
              <a:ea typeface="Calibri"/>
              <a:cs typeface="Times New Roman"/>
            </a:endParaRPr>
          </a:p>
        </p:txBody>
      </p:sp>
      <p:pic>
        <p:nvPicPr>
          <p:cNvPr id="3" name="Resim 2"/>
          <p:cNvPicPr>
            <a:picLocks noChangeAspect="1"/>
          </p:cNvPicPr>
          <p:nvPr/>
        </p:nvPicPr>
        <p:blipFill>
          <a:blip r:embed="rId2"/>
          <a:stretch>
            <a:fillRect/>
          </a:stretch>
        </p:blipFill>
        <p:spPr>
          <a:xfrm>
            <a:off x="6057347" y="332656"/>
            <a:ext cx="2639797" cy="1079086"/>
          </a:xfrm>
          <a:prstGeom prst="rect">
            <a:avLst/>
          </a:prstGeom>
        </p:spPr>
      </p:pic>
    </p:spTree>
    <p:extLst>
      <p:ext uri="{BB962C8B-B14F-4D97-AF65-F5344CB8AC3E}">
        <p14:creationId xmlns:p14="http://schemas.microsoft.com/office/powerpoint/2010/main" val="18464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2636912"/>
            <a:ext cx="8229600" cy="3370379"/>
          </a:xfrm>
        </p:spPr>
        <p:txBody>
          <a:bodyPr>
            <a:normAutofit/>
          </a:bodyPr>
          <a:lstStyle/>
          <a:p>
            <a:pPr algn="just"/>
            <a:endParaRPr lang="tr-TR" sz="2400" b="1" dirty="0" smtClean="0">
              <a:latin typeface="Times New Roman"/>
              <a:ea typeface="Calibri"/>
              <a:cs typeface="Times New Roman"/>
            </a:endParaRPr>
          </a:p>
          <a:p>
            <a:pPr algn="just"/>
            <a:endParaRPr lang="tr-TR" sz="2400" b="1" dirty="0">
              <a:latin typeface="Times New Roman"/>
              <a:ea typeface="Calibri"/>
              <a:cs typeface="Times New Roman"/>
            </a:endParaRPr>
          </a:p>
          <a:p>
            <a:pPr algn="just"/>
            <a:r>
              <a:rPr lang="tr-TR" sz="2400" b="1" dirty="0" smtClean="0">
                <a:latin typeface="Times New Roman"/>
                <a:ea typeface="Calibri"/>
                <a:cs typeface="Times New Roman"/>
              </a:rPr>
              <a:t>a) Kanunun 2/2-a maddesindeki düzenleme gereği, gümrük uygulaması bağlamında vergi tahakkuku kesinleşmiş ancak vadesi geldiği (15 günlük ödeme süresi) halde ödenmemiş yada 15 günlük ödeme süresi henüz geçmemiş gümrük vergilerinin,</a:t>
            </a:r>
            <a:endParaRPr lang="tr-TR" sz="2400" b="1" dirty="0" smtClean="0">
              <a:latin typeface="Times New Roman"/>
              <a:ea typeface="Calibri"/>
            </a:endParaRPr>
          </a:p>
        </p:txBody>
      </p:sp>
      <p:sp>
        <p:nvSpPr>
          <p:cNvPr id="3" name="2 Başlık"/>
          <p:cNvSpPr>
            <a:spLocks noGrp="1"/>
          </p:cNvSpPr>
          <p:nvPr>
            <p:ph type="title"/>
          </p:nvPr>
        </p:nvSpPr>
        <p:spPr>
          <a:xfrm>
            <a:off x="611560" y="1196752"/>
            <a:ext cx="8229600" cy="1143000"/>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tr-TR" sz="3200" dirty="0" smtClean="0">
                <a:latin typeface="Times New Roman" pitchFamily="18" charset="0"/>
                <a:cs typeface="Times New Roman" pitchFamily="18" charset="0"/>
              </a:rPr>
              <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B) KESİNLEŞMİŞ GÜMRÜK VERGİLERİ (Madde 2)</a:t>
            </a:r>
            <a:br>
              <a:rPr lang="tr-TR" sz="3200" dirty="0" smtClean="0">
                <a:latin typeface="Times New Roman" pitchFamily="18" charset="0"/>
                <a:cs typeface="Times New Roman" pitchFamily="18" charset="0"/>
              </a:rPr>
            </a:br>
            <a:endParaRPr lang="tr-TR" sz="3200" dirty="0">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6372200" y="-30914"/>
            <a:ext cx="2639797" cy="107908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15 Grup"/>
          <p:cNvGrpSpPr/>
          <p:nvPr/>
        </p:nvGrpSpPr>
        <p:grpSpPr>
          <a:xfrm>
            <a:off x="1056402" y="1340768"/>
            <a:ext cx="6984776" cy="4720591"/>
            <a:chOff x="1043608" y="836712"/>
            <a:chExt cx="6984776" cy="2850204"/>
          </a:xfrm>
        </p:grpSpPr>
        <p:grpSp>
          <p:nvGrpSpPr>
            <p:cNvPr id="8" name="7 Grup"/>
            <p:cNvGrpSpPr/>
            <p:nvPr/>
          </p:nvGrpSpPr>
          <p:grpSpPr>
            <a:xfrm>
              <a:off x="1043608" y="836712"/>
              <a:ext cx="6912768" cy="720080"/>
              <a:chOff x="1043608" y="836712"/>
              <a:chExt cx="6912768" cy="720080"/>
            </a:xfrm>
          </p:grpSpPr>
          <p:sp>
            <p:nvSpPr>
              <p:cNvPr id="4" name="3 Yuvarlatılmış Dikdörtgen"/>
              <p:cNvSpPr/>
              <p:nvPr/>
            </p:nvSpPr>
            <p:spPr>
              <a:xfrm>
                <a:off x="1691680" y="836712"/>
                <a:ext cx="626469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chemeClr val="tx1"/>
                    </a:solidFill>
                    <a:latin typeface="Times New Roman"/>
                    <a:ea typeface="Calibri"/>
                    <a:cs typeface="Times New Roman"/>
                  </a:rPr>
                  <a:t>ödenmemiş kısmının tamamı ile</a:t>
                </a:r>
                <a:endParaRPr lang="tr-TR" sz="2000" b="1" dirty="0" smtClean="0">
                  <a:solidFill>
                    <a:schemeClr val="tx1"/>
                  </a:solidFill>
                  <a:latin typeface="Times New Roman"/>
                  <a:ea typeface="Calibri"/>
                </a:endParaRPr>
              </a:p>
            </p:txBody>
          </p:sp>
          <p:sp>
            <p:nvSpPr>
              <p:cNvPr id="6" name="5 Yuvarlatılmış Dikdörtgen"/>
              <p:cNvSpPr/>
              <p:nvPr/>
            </p:nvSpPr>
            <p:spPr>
              <a:xfrm>
                <a:off x="1043608" y="836712"/>
                <a:ext cx="576064"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7" name="6 Metin kutusu"/>
            <p:cNvSpPr txBox="1"/>
            <p:nvPr/>
          </p:nvSpPr>
          <p:spPr>
            <a:xfrm>
              <a:off x="1187624" y="980728"/>
              <a:ext cx="340158" cy="400110"/>
            </a:xfrm>
            <a:prstGeom prst="rect">
              <a:avLst/>
            </a:prstGeom>
            <a:noFill/>
          </p:spPr>
          <p:txBody>
            <a:bodyPr wrap="square" rtlCol="0">
              <a:spAutoFit/>
            </a:bodyPr>
            <a:lstStyle/>
            <a:p>
              <a:r>
                <a:rPr lang="tr-TR" sz="2000" b="1" dirty="0" smtClean="0">
                  <a:latin typeface="Times New Roman" pitchFamily="18" charset="0"/>
                  <a:cs typeface="Times New Roman" pitchFamily="18" charset="0"/>
                </a:rPr>
                <a:t>i)</a:t>
              </a:r>
              <a:endParaRPr lang="tr-TR" sz="2000" b="1" dirty="0">
                <a:latin typeface="Times New Roman" pitchFamily="18" charset="0"/>
                <a:cs typeface="Times New Roman" pitchFamily="18" charset="0"/>
              </a:endParaRPr>
            </a:p>
          </p:txBody>
        </p:sp>
        <p:grpSp>
          <p:nvGrpSpPr>
            <p:cNvPr id="14" name="13 Grup"/>
            <p:cNvGrpSpPr/>
            <p:nvPr/>
          </p:nvGrpSpPr>
          <p:grpSpPr>
            <a:xfrm>
              <a:off x="1043608" y="1700808"/>
              <a:ext cx="6984776" cy="720080"/>
              <a:chOff x="1043608" y="1700808"/>
              <a:chExt cx="6984776" cy="720080"/>
            </a:xfrm>
          </p:grpSpPr>
          <p:sp>
            <p:nvSpPr>
              <p:cNvPr id="10" name="9 Yuvarlatılmış Dikdörtgen"/>
              <p:cNvSpPr/>
              <p:nvPr/>
            </p:nvSpPr>
            <p:spPr>
              <a:xfrm>
                <a:off x="1691680" y="1700808"/>
                <a:ext cx="6336704"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chemeClr val="tx1"/>
                    </a:solidFill>
                    <a:latin typeface="Times New Roman"/>
                    <a:ea typeface="Calibri"/>
                    <a:cs typeface="Times New Roman"/>
                  </a:rPr>
                  <a:t>Kanunun yayımı tarihine kadar Yİ-ÜFE aylık değişim oranları esas alınarak hesaplanacak tutarın,</a:t>
                </a:r>
                <a:endParaRPr lang="tr-TR" sz="2000" b="1" dirty="0" smtClean="0">
                  <a:solidFill>
                    <a:schemeClr val="tx1"/>
                  </a:solidFill>
                  <a:latin typeface="Times New Roman"/>
                  <a:ea typeface="Calibri"/>
                </a:endParaRPr>
              </a:p>
            </p:txBody>
          </p:sp>
          <p:sp>
            <p:nvSpPr>
              <p:cNvPr id="11" name="10 Yuvarlatılmış Dikdörtgen"/>
              <p:cNvSpPr/>
              <p:nvPr/>
            </p:nvSpPr>
            <p:spPr>
              <a:xfrm>
                <a:off x="1043608" y="1700808"/>
                <a:ext cx="576064"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p>
            </p:txBody>
          </p:sp>
          <p:sp>
            <p:nvSpPr>
              <p:cNvPr id="13" name="12 Metin kutusu"/>
              <p:cNvSpPr txBox="1"/>
              <p:nvPr/>
            </p:nvSpPr>
            <p:spPr>
              <a:xfrm>
                <a:off x="1115616" y="1844824"/>
                <a:ext cx="410690" cy="400110"/>
              </a:xfrm>
              <a:prstGeom prst="rect">
                <a:avLst/>
              </a:prstGeom>
              <a:noFill/>
            </p:spPr>
            <p:txBody>
              <a:bodyPr wrap="none" rtlCol="0">
                <a:spAutoFit/>
              </a:bodyPr>
              <a:lstStyle/>
              <a:p>
                <a:r>
                  <a:rPr lang="tr-TR" sz="2000" b="1" dirty="0" err="1" smtClean="0">
                    <a:latin typeface="Times New Roman" pitchFamily="18" charset="0"/>
                    <a:cs typeface="Times New Roman" pitchFamily="18" charset="0"/>
                  </a:rPr>
                  <a:t>ii</a:t>
                </a:r>
                <a:r>
                  <a:rPr lang="tr-TR" sz="2000" b="1" dirty="0" smtClean="0">
                    <a:latin typeface="Times New Roman" pitchFamily="18" charset="0"/>
                    <a:cs typeface="Times New Roman" pitchFamily="18" charset="0"/>
                  </a:rPr>
                  <a:t>)</a:t>
                </a:r>
                <a:endParaRPr lang="tr-TR" sz="2000" b="1" dirty="0">
                  <a:latin typeface="Times New Roman" pitchFamily="18" charset="0"/>
                  <a:cs typeface="Times New Roman" pitchFamily="18" charset="0"/>
                </a:endParaRPr>
              </a:p>
            </p:txBody>
          </p:sp>
        </p:grpSp>
        <p:sp>
          <p:nvSpPr>
            <p:cNvPr id="15" name="14 Dikdörtgen"/>
            <p:cNvSpPr/>
            <p:nvPr/>
          </p:nvSpPr>
          <p:spPr>
            <a:xfrm>
              <a:off x="1115616" y="3445337"/>
              <a:ext cx="6912768" cy="241579"/>
            </a:xfrm>
            <a:prstGeom prst="rect">
              <a:avLst/>
            </a:prstGeom>
          </p:spPr>
          <p:txBody>
            <a:bodyPr wrap="square">
              <a:spAutoFit/>
            </a:bodyPr>
            <a:lstStyle/>
            <a:p>
              <a:pPr algn="just"/>
              <a:endParaRPr lang="tr-TR" sz="2000" b="1" dirty="0" smtClean="0">
                <a:latin typeface="Times New Roman"/>
                <a:ea typeface="Calibri"/>
              </a:endParaRPr>
            </a:p>
          </p:txBody>
        </p:sp>
      </p:grpSp>
      <p:sp>
        <p:nvSpPr>
          <p:cNvPr id="17" name="16 Yuvarlatılmış Dikdörtgen"/>
          <p:cNvSpPr/>
          <p:nvPr/>
        </p:nvSpPr>
        <p:spPr>
          <a:xfrm>
            <a:off x="1056402" y="4221088"/>
            <a:ext cx="6984776" cy="10081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Bu Kanunda belirtilen süre ve şekilde tamamen ödenmesi halinde, </a:t>
            </a:r>
            <a:endParaRPr lang="tr-TR" sz="2000" b="1" dirty="0" smtClean="0">
              <a:solidFill>
                <a:schemeClr val="tx1"/>
              </a:solidFill>
              <a:latin typeface="Times New Roman"/>
              <a:ea typeface="Calibri"/>
            </a:endParaRPr>
          </a:p>
        </p:txBody>
      </p:sp>
      <p:pic>
        <p:nvPicPr>
          <p:cNvPr id="18" name="Resim 17"/>
          <p:cNvPicPr>
            <a:picLocks noChangeAspect="1"/>
          </p:cNvPicPr>
          <p:nvPr/>
        </p:nvPicPr>
        <p:blipFill>
          <a:blip r:embed="rId2"/>
          <a:stretch>
            <a:fillRect/>
          </a:stretch>
        </p:blipFill>
        <p:spPr>
          <a:xfrm>
            <a:off x="6084168" y="5120"/>
            <a:ext cx="2639797" cy="107908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76672"/>
            <a:ext cx="8229600" cy="6048672"/>
          </a:xfrm>
        </p:spPr>
        <p:txBody>
          <a:bodyPr>
            <a:normAutofit/>
          </a:bodyPr>
          <a:lstStyle/>
          <a:p>
            <a:endParaRPr lang="tr-TR" dirty="0" smtClean="0"/>
          </a:p>
          <a:p>
            <a:endParaRPr lang="tr-TR" dirty="0" smtClean="0"/>
          </a:p>
          <a:p>
            <a:endParaRPr lang="tr-TR" dirty="0" smtClean="0"/>
          </a:p>
          <a:p>
            <a:endParaRPr lang="tr-TR" dirty="0" smtClean="0"/>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pPr algn="just"/>
            <a:endParaRPr lang="tr-TR" sz="2800" dirty="0" smtClean="0">
              <a:latin typeface="Times New Roman"/>
              <a:ea typeface="Calibri"/>
              <a:cs typeface="Times New Roman"/>
            </a:endParaRPr>
          </a:p>
          <a:p>
            <a:endParaRPr lang="tr-TR" dirty="0"/>
          </a:p>
        </p:txBody>
      </p:sp>
      <p:sp>
        <p:nvSpPr>
          <p:cNvPr id="4" name="3 Yuvarlatılmış Dikdörtgen"/>
          <p:cNvSpPr/>
          <p:nvPr/>
        </p:nvSpPr>
        <p:spPr>
          <a:xfrm>
            <a:off x="539552" y="476672"/>
            <a:ext cx="3816424"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latin typeface="Times New Roman"/>
                <a:ea typeface="Calibri"/>
                <a:cs typeface="Times New Roman"/>
              </a:rPr>
              <a:t>Gümrük vergilerine bağlı </a:t>
            </a:r>
            <a:endParaRPr lang="tr-TR" sz="2400" b="1" dirty="0">
              <a:solidFill>
                <a:schemeClr val="tx1"/>
              </a:solidFill>
            </a:endParaRPr>
          </a:p>
        </p:txBody>
      </p:sp>
      <p:grpSp>
        <p:nvGrpSpPr>
          <p:cNvPr id="12" name="11 Grup"/>
          <p:cNvGrpSpPr/>
          <p:nvPr/>
        </p:nvGrpSpPr>
        <p:grpSpPr>
          <a:xfrm>
            <a:off x="3203848" y="1412776"/>
            <a:ext cx="5400600" cy="4032448"/>
            <a:chOff x="3203848" y="1412776"/>
            <a:chExt cx="5400600" cy="4032448"/>
          </a:xfrm>
        </p:grpSpPr>
        <p:sp>
          <p:nvSpPr>
            <p:cNvPr id="5" name="4 Yuvarlatılmış Dikdörtgen"/>
            <p:cNvSpPr/>
            <p:nvPr/>
          </p:nvSpPr>
          <p:spPr>
            <a:xfrm>
              <a:off x="3203848" y="1412776"/>
              <a:ext cx="108012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Faiz,</a:t>
              </a:r>
              <a:endParaRPr lang="tr-TR" sz="2000" b="1" dirty="0">
                <a:solidFill>
                  <a:schemeClr val="tx1"/>
                </a:solidFill>
              </a:endParaRPr>
            </a:p>
          </p:txBody>
        </p:sp>
        <p:sp>
          <p:nvSpPr>
            <p:cNvPr id="6" name="5 Yuvarlatılmış Dikdörtgen"/>
            <p:cNvSpPr/>
            <p:nvPr/>
          </p:nvSpPr>
          <p:spPr>
            <a:xfrm>
              <a:off x="3491880" y="2060848"/>
              <a:ext cx="1224136"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gecikme faizi,</a:t>
              </a:r>
              <a:endParaRPr lang="tr-TR" sz="2000" b="1" dirty="0">
                <a:solidFill>
                  <a:schemeClr val="tx1"/>
                </a:solidFill>
              </a:endParaRPr>
            </a:p>
          </p:txBody>
        </p:sp>
        <p:sp>
          <p:nvSpPr>
            <p:cNvPr id="7" name="6 Yuvarlatılmış Dikdörtgen"/>
            <p:cNvSpPr/>
            <p:nvPr/>
          </p:nvSpPr>
          <p:spPr>
            <a:xfrm>
              <a:off x="3707904" y="2708920"/>
              <a:ext cx="1224136"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a:ea typeface="Calibri"/>
                  <a:cs typeface="Times New Roman"/>
                </a:rPr>
                <a:t>gecikme zammı</a:t>
              </a:r>
              <a:endParaRPr lang="tr-TR" sz="2000" b="1" dirty="0">
                <a:solidFill>
                  <a:schemeClr val="tx1"/>
                </a:solidFill>
              </a:endParaRPr>
            </a:p>
          </p:txBody>
        </p:sp>
        <p:sp>
          <p:nvSpPr>
            <p:cNvPr id="8" name="7 Yuvarlatılmış Dikdörtgen"/>
            <p:cNvSpPr/>
            <p:nvPr/>
          </p:nvSpPr>
          <p:spPr>
            <a:xfrm>
              <a:off x="3851920" y="3356992"/>
              <a:ext cx="2160240"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pitchFamily="18" charset="0"/>
                  <a:cs typeface="Times New Roman" pitchFamily="18" charset="0"/>
                </a:rPr>
                <a:t>Gibi fer'i </a:t>
              </a:r>
              <a:r>
                <a:rPr lang="tr-TR" sz="2000" b="1" dirty="0">
                  <a:solidFill>
                    <a:schemeClr val="tx1"/>
                  </a:solidFill>
                  <a:latin typeface="Times New Roman" pitchFamily="18" charset="0"/>
                  <a:cs typeface="Times New Roman" pitchFamily="18" charset="0"/>
                </a:rPr>
                <a:t>amme </a:t>
              </a:r>
              <a:r>
                <a:rPr lang="tr-TR" sz="2000" b="1" dirty="0" smtClean="0">
                  <a:solidFill>
                    <a:schemeClr val="tx1"/>
                  </a:solidFill>
                  <a:latin typeface="Times New Roman" pitchFamily="18" charset="0"/>
                  <a:cs typeface="Times New Roman" pitchFamily="18" charset="0"/>
                </a:rPr>
                <a:t>alacakları ve</a:t>
              </a:r>
              <a:endParaRPr lang="tr-TR" sz="2000" b="1" dirty="0">
                <a:solidFill>
                  <a:schemeClr val="tx1"/>
                </a:solidFill>
                <a:latin typeface="Times New Roman" pitchFamily="18" charset="0"/>
                <a:cs typeface="Times New Roman" pitchFamily="18" charset="0"/>
              </a:endParaRPr>
            </a:p>
          </p:txBody>
        </p:sp>
        <p:sp>
          <p:nvSpPr>
            <p:cNvPr id="9" name="8 Yuvarlatılmış Dikdörtgen"/>
            <p:cNvSpPr/>
            <p:nvPr/>
          </p:nvSpPr>
          <p:spPr>
            <a:xfrm>
              <a:off x="3995936" y="4077072"/>
              <a:ext cx="4608512" cy="13681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a:solidFill>
                    <a:schemeClr val="tx1"/>
                  </a:solidFill>
                  <a:latin typeface="Times New Roman" pitchFamily="18" charset="0"/>
                  <a:cs typeface="Times New Roman" pitchFamily="18" charset="0"/>
                </a:rPr>
                <a:t>aslı bu Kanunun yayımı tarihinden önce ödenmiş olanlar dâhil olmak üzere asla bağlı olarak kesilen idari para </a:t>
              </a:r>
              <a:r>
                <a:rPr lang="tr-TR" sz="2000" b="1" dirty="0" smtClean="0">
                  <a:solidFill>
                    <a:schemeClr val="tx1"/>
                  </a:solidFill>
                  <a:latin typeface="Times New Roman" pitchFamily="18" charset="0"/>
                  <a:cs typeface="Times New Roman" pitchFamily="18" charset="0"/>
                </a:rPr>
                <a:t>cezalarının</a:t>
              </a:r>
              <a:endParaRPr lang="tr-TR" sz="2000" b="1" dirty="0">
                <a:solidFill>
                  <a:schemeClr val="tx1"/>
                </a:solidFill>
                <a:latin typeface="Times New Roman" pitchFamily="18" charset="0"/>
                <a:cs typeface="Times New Roman" pitchFamily="18" charset="0"/>
              </a:endParaRPr>
            </a:p>
          </p:txBody>
        </p:sp>
      </p:grpSp>
      <p:sp>
        <p:nvSpPr>
          <p:cNvPr id="11" name="10 Yuvarlatılmış Dikdörtgen"/>
          <p:cNvSpPr/>
          <p:nvPr/>
        </p:nvSpPr>
        <p:spPr>
          <a:xfrm>
            <a:off x="3995936" y="5805264"/>
            <a:ext cx="4104456"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u="sng" dirty="0" smtClean="0">
                <a:solidFill>
                  <a:schemeClr val="tx1"/>
                </a:solidFill>
                <a:latin typeface="Times New Roman" pitchFamily="18" charset="0"/>
                <a:cs typeface="Times New Roman" pitchFamily="18" charset="0"/>
              </a:rPr>
              <a:t>tamamının tahsilinden vazgeçilir.</a:t>
            </a:r>
            <a:endParaRPr lang="tr-TR" sz="2000" dirty="0"/>
          </a:p>
        </p:txBody>
      </p:sp>
      <p:pic>
        <p:nvPicPr>
          <p:cNvPr id="13" name="Resim 12"/>
          <p:cNvPicPr>
            <a:picLocks noChangeAspect="1"/>
          </p:cNvPicPr>
          <p:nvPr/>
        </p:nvPicPr>
        <p:blipFill>
          <a:blip r:embed="rId2"/>
          <a:stretch>
            <a:fillRect/>
          </a:stretch>
        </p:blipFill>
        <p:spPr>
          <a:xfrm>
            <a:off x="6228184" y="-15362"/>
            <a:ext cx="2639797" cy="107908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580</TotalTime>
  <Words>2881</Words>
  <Application>Microsoft Office PowerPoint</Application>
  <PresentationFormat>Ekran Gösterisi (4:3)</PresentationFormat>
  <Paragraphs>467</Paragraphs>
  <Slides>60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60</vt:i4>
      </vt:variant>
    </vt:vector>
  </HeadingPairs>
  <TitlesOfParts>
    <vt:vector size="67" baseType="lpstr">
      <vt:lpstr>Calibri</vt:lpstr>
      <vt:lpstr>Lucida Sans Unicode</vt:lpstr>
      <vt:lpstr>Times New Roman</vt:lpstr>
      <vt:lpstr>Verdana</vt:lpstr>
      <vt:lpstr>Wingdings 2</vt:lpstr>
      <vt:lpstr>Wingdings 3</vt:lpstr>
      <vt:lpstr>Kalabalık</vt:lpstr>
      <vt:lpstr>7143 SAYILI KANUN KAPSAMINDA GÜMRÜK ALACAKLARININ YAPILANDIRILMASI</vt:lpstr>
      <vt:lpstr>ÜZERİNDE DEĞERLENDİRME YAPILAN ALANLAR</vt:lpstr>
      <vt:lpstr> A) GÜMRÜK VERGİLERİ VE CEZALAR YÖNÜNDEN KANUN KAPSAMI; </vt:lpstr>
      <vt:lpstr>PowerPoint Sunusu</vt:lpstr>
      <vt:lpstr>PowerPoint Sunusu</vt:lpstr>
      <vt:lpstr>PowerPoint Sunusu</vt:lpstr>
      <vt:lpstr> B) KESİNLEŞMİŞ GÜMRÜK VERGİLERİ (Madde 2)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C) KESİNLEŞMEMİŞ GÜMRÜK VERGİLERİ (Madde 3)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D) İNCELEME SAFHASINDA OLAN ALACAKLAR (Madde 4) </vt:lpstr>
      <vt:lpstr>PowerPoint Sunusu</vt:lpstr>
      <vt:lpstr>PowerPoint Sunusu</vt:lpstr>
      <vt:lpstr>PowerPoint Sunusu</vt:lpstr>
      <vt:lpstr>PowerPoint Sunusu</vt:lpstr>
      <vt:lpstr>PowerPoint Sunusu</vt:lpstr>
      <vt:lpstr>PowerPoint Sunusu</vt:lpstr>
      <vt:lpstr>PowerPoint Sunusu</vt:lpstr>
      <vt:lpstr>PowerPoint Sunusu</vt:lpstr>
      <vt:lpstr>  E) 4458 SAYILI YASANIN 234/3. MADDESİ UYGULAMASI  (Kendiliğinden beyan)  (Madde 4/10-c) </vt:lpstr>
      <vt:lpstr>PowerPoint Sunusu</vt:lpstr>
      <vt:lpstr>PowerPoint Sunusu</vt:lpstr>
      <vt:lpstr>PowerPoint Sunusu</vt:lpstr>
      <vt:lpstr>  F) ORTAK HÜKÜMLER (Madde 9) </vt:lpstr>
      <vt:lpstr>PowerPoint Sunusu</vt:lpstr>
      <vt:lpstr>PowerPoint Sunusu</vt:lpstr>
      <vt:lpstr>PowerPoint Sunusu</vt:lpstr>
      <vt:lpstr>  G) DİĞER HÜKÜMLER (Madde 10) </vt:lpstr>
      <vt:lpstr>PowerPoint Sunusu</vt:lpstr>
      <vt:lpstr>  H) BAŞVURU ŞEKLİ VE SÜRELER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7143 SAYILI KANUN’UN 4458 SAYILI YASA YÖNÜNDEN ANALİZİ</dc:title>
  <dc:creator>samsung</dc:creator>
  <cp:lastModifiedBy>lenovo</cp:lastModifiedBy>
  <cp:revision>121</cp:revision>
  <dcterms:created xsi:type="dcterms:W3CDTF">2018-05-20T07:35:20Z</dcterms:created>
  <dcterms:modified xsi:type="dcterms:W3CDTF">2018-06-03T13:31:57Z</dcterms:modified>
</cp:coreProperties>
</file>